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8" r:id="rId3"/>
    <p:sldId id="261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57" r:id="rId13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0000"/>
    <a:srgbClr val="800000"/>
    <a:srgbClr val="582C00"/>
    <a:srgbClr val="FFBC01"/>
    <a:srgbClr val="CC6600"/>
    <a:srgbClr val="006600"/>
    <a:srgbClr val="89FFE9"/>
    <a:srgbClr val="990099"/>
    <a:srgbClr val="FF9900"/>
    <a:srgbClr val="FFCC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4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C0C172-2843-4D29-B8F1-5E97CF432DFF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E7E2A3-0152-41D2-B1F4-53AC4B8492C9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D36696-EBEB-4ED3-8B4B-38AD354240BF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D35C00-3127-4FAE-810F-F4DCE91F84A3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8DD866-99B9-42E1-A7BD-86FD6B62D441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F09E05-949B-4FB1-94AC-581CCFE554D8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47C3E1-6A10-486A-968F-25C8A93C9397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3BFDE9-0A23-42BE-BB23-1B40186CDDC7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73888C-710C-4D8D-8351-3B997E8DB70A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45C53E-7447-48C9-A5A2-1397A874181E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505CF4-432F-47C1-9264-1A4D9838F01E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DB354D5-4FC6-4CC2-8B28-BC2118243B8B}" type="slidenum">
              <a:rPr lang="ru-RU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://ipklabdo.lanta-net.ru/ipk_mediawiki/images/1/1d/%d0%a0%d0%b8%d1%81%d1%83%d0%bd%d0%be%d0%ba1%d1%82%d1%8c%d1%82%d0%b8%d1%87%d1%81.jpg" TargetMode="External"/><Relationship Id="rId7" Type="http://schemas.openxmlformats.org/officeDocument/2006/relationships/hyperlink" Target="http://nsportal.ru/nachalnaya-shkola/matematika/2015/01/16/arifmeticheskie-rebusy" TargetMode="External"/><Relationship Id="rId2" Type="http://schemas.openxmlformats.org/officeDocument/2006/relationships/hyperlink" Target="http://allforchildren.ru/pictures/showimg/school5/school0544jpg.htm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vashechudo.ru/raznoe/zagadki/matematicheskie-zagadki-s-otvetami.html" TargetMode="External"/><Relationship Id="rId5" Type="http://schemas.openxmlformats.org/officeDocument/2006/relationships/hyperlink" Target="http://radikal.ua/data/upload/49112/4efc3/3bd0a3d6bb.jpg" TargetMode="External"/><Relationship Id="rId4" Type="http://schemas.openxmlformats.org/officeDocument/2006/relationships/hyperlink" Target="http://www.clipartov.net/images/mini/18/0000017010.jpg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-71470" y="1857364"/>
            <a:ext cx="7561263" cy="2143140"/>
          </a:xfrm>
          <a:ln>
            <a:noFill/>
          </a:ln>
          <a:effectLst>
            <a:outerShdw blurRad="184150" dist="241300" dir="11520000" sx="110000" sy="110000" algn="ctr">
              <a:srgbClr val="000000">
                <a:alpha val="18000"/>
              </a:srgbClr>
            </a:outerShdw>
          </a:effectLst>
          <a:scene3d>
            <a:camera prst="perspectiveFront" fov="5100000">
              <a:rot lat="0" lon="2100000" rev="0"/>
            </a:camera>
            <a:lightRig rig="flood" dir="t">
              <a:rot lat="0" lon="0" rev="13800000"/>
            </a:lightRig>
          </a:scene3d>
          <a:sp3d extrusionH="107950" prstMaterial="plastic">
            <a:bevelT w="82550" h="63500" prst="divot"/>
            <a:bevelB/>
          </a:sp3d>
        </p:spPr>
        <p:txBody>
          <a:bodyPr/>
          <a:lstStyle/>
          <a:p>
            <a:r>
              <a:rPr lang="ru-RU" sz="4800" b="1" dirty="0" smtClean="0">
                <a:solidFill>
                  <a:srgbClr val="B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Занятие №24.</a:t>
            </a:r>
            <a:br>
              <a:rPr lang="ru-RU" sz="4800" b="1" dirty="0" smtClean="0">
                <a:solidFill>
                  <a:srgbClr val="B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4800" b="1" dirty="0" smtClean="0">
                <a:solidFill>
                  <a:srgbClr val="B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«Арифметические </a:t>
            </a:r>
            <a:r>
              <a:rPr lang="ru-RU" sz="4800" b="1" dirty="0" smtClean="0">
                <a:solidFill>
                  <a:srgbClr val="B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ребусы.</a:t>
            </a:r>
            <a:br>
              <a:rPr lang="ru-RU" sz="4800" b="1" dirty="0" smtClean="0">
                <a:solidFill>
                  <a:srgbClr val="B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4800" b="1" dirty="0" smtClean="0">
                <a:solidFill>
                  <a:srgbClr val="B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Загадки»</a:t>
            </a:r>
            <a:endParaRPr lang="ru-RU" sz="4800" b="1" dirty="0">
              <a:solidFill>
                <a:srgbClr val="B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57356" y="4502157"/>
            <a:ext cx="5659457" cy="2212991"/>
          </a:xfrm>
        </p:spPr>
        <p:txBody>
          <a:bodyPr/>
          <a:lstStyle/>
          <a:p>
            <a:pPr marL="342900" lvl="0" indent="-342900" fontAlgn="auto">
              <a:spcAft>
                <a:spcPts val="0"/>
              </a:spcAft>
              <a:defRPr/>
            </a:pPr>
            <a:r>
              <a:rPr lang="ru-RU" sz="2000" b="1" kern="1200" dirty="0" smtClean="0">
                <a:solidFill>
                  <a:srgbClr val="800000"/>
                </a:solidFill>
                <a:latin typeface="Monotype Corsiva" pitchFamily="66" charset="0"/>
              </a:rPr>
              <a:t>Автор презентации</a:t>
            </a:r>
          </a:p>
          <a:p>
            <a:pPr marL="342900" lvl="0" indent="-342900" fontAlgn="auto">
              <a:spcAft>
                <a:spcPts val="0"/>
              </a:spcAft>
              <a:defRPr/>
            </a:pPr>
            <a:r>
              <a:rPr lang="ru-RU" sz="2400" b="1" kern="1200" dirty="0" smtClean="0">
                <a:solidFill>
                  <a:srgbClr val="800000"/>
                </a:solidFill>
                <a:latin typeface="Monotype Corsiva" pitchFamily="66" charset="0"/>
              </a:rPr>
              <a:t>Коровина Ирина Николаевна</a:t>
            </a:r>
          </a:p>
          <a:p>
            <a:pPr marL="342900" lvl="0" indent="-342900" fontAlgn="auto">
              <a:spcAft>
                <a:spcPts val="0"/>
              </a:spcAft>
              <a:defRPr/>
            </a:pPr>
            <a:r>
              <a:rPr lang="ru-RU" sz="2000" b="1" kern="1200" dirty="0" smtClean="0">
                <a:solidFill>
                  <a:srgbClr val="800000"/>
                </a:solidFill>
                <a:latin typeface="Monotype Corsiva" pitchFamily="66" charset="0"/>
              </a:rPr>
              <a:t>учитель начальных классов</a:t>
            </a:r>
          </a:p>
          <a:p>
            <a:pPr marL="342900" lvl="0" indent="-342900" fontAlgn="auto">
              <a:spcAft>
                <a:spcPts val="0"/>
              </a:spcAft>
              <a:defRPr/>
            </a:pPr>
            <a:r>
              <a:rPr lang="ru-RU" sz="2000" b="1" kern="1200" dirty="0" smtClean="0">
                <a:solidFill>
                  <a:srgbClr val="800000"/>
                </a:solidFill>
                <a:latin typeface="Monotype Corsiva" pitchFamily="66" charset="0"/>
              </a:rPr>
              <a:t>МБОУ «СОШ №9»  </a:t>
            </a:r>
          </a:p>
          <a:p>
            <a:pPr marL="342900" lvl="0" indent="-342900" fontAlgn="auto">
              <a:spcAft>
                <a:spcPts val="0"/>
              </a:spcAft>
              <a:defRPr/>
            </a:pPr>
            <a:r>
              <a:rPr lang="ru-RU" sz="2000" b="1" kern="1200" dirty="0" smtClean="0">
                <a:solidFill>
                  <a:srgbClr val="800000"/>
                </a:solidFill>
                <a:latin typeface="Monotype Corsiva" pitchFamily="66" charset="0"/>
              </a:rPr>
              <a:t> г.Сафоново Смоленской области</a:t>
            </a:r>
          </a:p>
          <a:p>
            <a:pPr>
              <a:lnSpc>
                <a:spcPct val="80000"/>
              </a:lnSpc>
            </a:pPr>
            <a:endParaRPr lang="ru-RU" sz="2000" dirty="0">
              <a:latin typeface="Monotype Corsiva" pitchFamily="66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42844" y="630776"/>
            <a:ext cx="8715436" cy="36933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>
            <a:defPPr>
              <a:defRPr lang="ru-RU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b="1" cap="all" spc="-150" dirty="0" smtClean="0">
                <a:ln/>
                <a:solidFill>
                  <a:srgbClr val="007635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</a:rPr>
              <a:t>Внеурочная деятельность ∙ 3 класс ∙ «Математическая шкатулка» </a:t>
            </a:r>
            <a:endParaRPr lang="ru-RU" b="1" cap="all" spc="-150" dirty="0">
              <a:ln/>
              <a:solidFill>
                <a:srgbClr val="007635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</a:endParaRPr>
          </a:p>
        </p:txBody>
      </p:sp>
      <p:sp>
        <p:nvSpPr>
          <p:cNvPr id="5" name="Подзаголовок 2"/>
          <p:cNvSpPr txBox="1">
            <a:spLocks/>
          </p:cNvSpPr>
          <p:nvPr/>
        </p:nvSpPr>
        <p:spPr bwMode="auto">
          <a:xfrm>
            <a:off x="3143240" y="4819672"/>
            <a:ext cx="5472106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342900" marR="0" lvl="0" indent="-34290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charset="0"/>
              <a:buNone/>
              <a:tabLst/>
              <a:defRPr/>
            </a:pPr>
            <a:endParaRPr kumimoji="0" lang="ru-RU" sz="2400" b="1" i="0" u="none" strike="noStrike" kern="1200" cap="none" spc="0" normalizeH="0" baseline="0" noProof="0" dirty="0">
              <a:ln>
                <a:noFill/>
              </a:ln>
              <a:solidFill>
                <a:srgbClr val="FFFF00"/>
              </a:solidFill>
              <a:effectLst/>
              <a:uLnTx/>
              <a:uFillTx/>
              <a:latin typeface="Propisi" pitchFamily="2" charset="0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42976" y="346076"/>
            <a:ext cx="7543824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dirty="0" smtClean="0"/>
              <a:t>Математическая загадка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1928794" y="2285992"/>
            <a:ext cx="5500726" cy="3071834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071670" y="2071678"/>
            <a:ext cx="6000792" cy="3071834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40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ДЛИНА</a:t>
            </a:r>
            <a:endParaRPr lang="ru-RU" sz="4000" b="1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071670" y="2071678"/>
            <a:ext cx="6000792" cy="3071834"/>
          </a:xfrm>
          <a:prstGeom prst="roundRect">
            <a:avLst/>
          </a:prstGeom>
          <a:solidFill>
            <a:srgbClr val="FFBC01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ru-RU" sz="2800" dirty="0" smtClean="0">
                <a:solidFill>
                  <a:srgbClr val="582C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Есть отрезок длинный, есть короче,</a:t>
            </a:r>
          </a:p>
          <a:p>
            <a:r>
              <a:rPr lang="ru-RU" sz="2800" dirty="0" smtClean="0">
                <a:solidFill>
                  <a:srgbClr val="582C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По линейке его чертим, между прочим.</a:t>
            </a:r>
          </a:p>
          <a:p>
            <a:r>
              <a:rPr lang="ru-RU" sz="2800" dirty="0" smtClean="0">
                <a:solidFill>
                  <a:srgbClr val="582C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Сантиметров пять — величина,</a:t>
            </a:r>
          </a:p>
          <a:p>
            <a:r>
              <a:rPr lang="ru-RU" sz="2800" dirty="0" smtClean="0">
                <a:solidFill>
                  <a:srgbClr val="582C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Называется она... </a:t>
            </a:r>
          </a:p>
          <a:p>
            <a:pPr lvl="1"/>
            <a:endParaRPr lang="ru-RU" sz="3200" b="1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071670" y="2071678"/>
            <a:ext cx="6000792" cy="3071834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nextslide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124026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800" b="1" cap="none" spc="50" dirty="0" smtClean="0">
                <a:ln w="11430"/>
                <a:solidFill>
                  <a:srgbClr val="CC66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№9</a:t>
            </a:r>
            <a:endParaRPr lang="ru-RU" sz="4800" b="1" cap="none" spc="50" dirty="0">
              <a:ln w="11430"/>
              <a:solidFill>
                <a:srgbClr val="CC66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28728" y="346076"/>
            <a:ext cx="7258072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dirty="0" smtClean="0"/>
              <a:t>Математическая загадка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1928794" y="2285992"/>
            <a:ext cx="5500726" cy="3071834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071670" y="2071678"/>
            <a:ext cx="6000792" cy="3071834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40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ВРЕМЯ</a:t>
            </a:r>
            <a:endParaRPr lang="ru-RU" sz="4000" b="1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071670" y="2071678"/>
            <a:ext cx="6000792" cy="3071834"/>
          </a:xfrm>
          <a:prstGeom prst="roundRect">
            <a:avLst/>
          </a:prstGeom>
          <a:solidFill>
            <a:srgbClr val="8000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ru-RU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Нужно объяснять кому-то,</a:t>
            </a:r>
          </a:p>
          <a:p>
            <a:r>
              <a:rPr lang="ru-RU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Что такое час? Минута?</a:t>
            </a:r>
          </a:p>
          <a:p>
            <a:r>
              <a:rPr lang="ru-RU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 давних пор любое племя</a:t>
            </a:r>
          </a:p>
          <a:p>
            <a:r>
              <a:rPr lang="ru-RU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Знает, что такое...</a:t>
            </a:r>
            <a:endParaRPr lang="ru-RU" sz="3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071670" y="2071678"/>
            <a:ext cx="6000792" cy="3071834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endshow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438215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800" b="1" cap="none" spc="50" dirty="0" smtClean="0">
                <a:ln w="11430"/>
                <a:solidFill>
                  <a:srgbClr val="99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№10</a:t>
            </a:r>
            <a:endParaRPr lang="ru-RU" sz="4800" b="1" cap="none" spc="50" dirty="0">
              <a:ln w="11430"/>
              <a:solidFill>
                <a:srgbClr val="99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>
                <a:solidFill>
                  <a:srgbClr val="B00000"/>
                </a:solidFill>
              </a:rPr>
              <a:t>Интернет-ресурсы</a:t>
            </a:r>
          </a:p>
        </p:txBody>
      </p:sp>
      <p:sp>
        <p:nvSpPr>
          <p:cNvPr id="3079" name="Text Box 7"/>
          <p:cNvSpPr txBox="1">
            <a:spLocks noChangeArrowheads="1"/>
          </p:cNvSpPr>
          <p:nvPr/>
        </p:nvSpPr>
        <p:spPr bwMode="auto">
          <a:xfrm>
            <a:off x="468313" y="1700213"/>
            <a:ext cx="7561262" cy="28007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buClr>
                <a:srgbClr val="800000"/>
              </a:buClr>
            </a:pPr>
            <a:r>
              <a:rPr lang="ru-RU" sz="1600" dirty="0" smtClean="0"/>
              <a:t>Автор шаблона: </a:t>
            </a:r>
            <a:r>
              <a:rPr lang="ru-RU" sz="1600" b="1" i="1" dirty="0" err="1" smtClean="0"/>
              <a:t>Ранько</a:t>
            </a:r>
            <a:r>
              <a:rPr lang="ru-RU" sz="1600" b="1" i="1" dirty="0" smtClean="0"/>
              <a:t> Елена Алексеевна </a:t>
            </a:r>
          </a:p>
          <a:p>
            <a:pPr>
              <a:buClr>
                <a:srgbClr val="800000"/>
              </a:buClr>
              <a:buFont typeface="Wingdings" pitchFamily="2" charset="2"/>
              <a:buNone/>
            </a:pPr>
            <a:r>
              <a:rPr lang="ru-RU" sz="1600" dirty="0" smtClean="0">
                <a:hlinkClick r:id="rId2"/>
              </a:rPr>
              <a:t>Карандаши</a:t>
            </a:r>
            <a:r>
              <a:rPr lang="ru-RU" sz="1600" dirty="0" smtClean="0"/>
              <a:t> </a:t>
            </a:r>
            <a:endParaRPr lang="ru-RU" sz="1600" dirty="0"/>
          </a:p>
          <a:p>
            <a:pPr>
              <a:buClr>
                <a:srgbClr val="800000"/>
              </a:buClr>
              <a:buFont typeface="Wingdings" pitchFamily="2" charset="2"/>
              <a:buNone/>
            </a:pPr>
            <a:r>
              <a:rPr lang="ru-RU" sz="1600" dirty="0">
                <a:hlinkClick r:id="rId3"/>
              </a:rPr>
              <a:t>Мудрая сова</a:t>
            </a:r>
            <a:r>
              <a:rPr lang="ru-RU" sz="1600" dirty="0"/>
              <a:t> </a:t>
            </a:r>
          </a:p>
          <a:p>
            <a:pPr>
              <a:buClr>
                <a:srgbClr val="800000"/>
              </a:buClr>
              <a:buFont typeface="Wingdings" pitchFamily="2" charset="2"/>
              <a:buNone/>
            </a:pPr>
            <a:r>
              <a:rPr lang="ru-RU" sz="1600" dirty="0">
                <a:hlinkClick r:id="rId4"/>
              </a:rPr>
              <a:t>Циркуль</a:t>
            </a:r>
            <a:r>
              <a:rPr lang="ru-RU" sz="1600" dirty="0"/>
              <a:t> </a:t>
            </a:r>
          </a:p>
          <a:p>
            <a:pPr>
              <a:buClr>
                <a:srgbClr val="800000"/>
              </a:buClr>
              <a:buFont typeface="Wingdings" pitchFamily="2" charset="2"/>
              <a:buNone/>
            </a:pPr>
            <a:r>
              <a:rPr lang="ru-RU" sz="1600" dirty="0">
                <a:hlinkClick r:id="rId5"/>
              </a:rPr>
              <a:t>Фон "тетрадная клетка"</a:t>
            </a:r>
            <a:r>
              <a:rPr lang="ru-RU" sz="1600" dirty="0"/>
              <a:t> </a:t>
            </a:r>
            <a:endParaRPr lang="ru-RU" sz="1600" dirty="0" smtClean="0"/>
          </a:p>
          <a:p>
            <a:pPr>
              <a:buClr>
                <a:srgbClr val="800000"/>
              </a:buClr>
              <a:buFont typeface="Wingdings" pitchFamily="2" charset="2"/>
              <a:buNone/>
            </a:pPr>
            <a:r>
              <a:rPr lang="ru-RU" sz="1600" dirty="0" smtClean="0"/>
              <a:t>Для презентации</a:t>
            </a:r>
            <a:r>
              <a:rPr lang="ru-RU" sz="1600" dirty="0" smtClean="0"/>
              <a:t>:</a:t>
            </a:r>
          </a:p>
          <a:p>
            <a:pPr>
              <a:buClr>
                <a:srgbClr val="800000"/>
              </a:buClr>
              <a:buFont typeface="Wingdings" pitchFamily="2" charset="2"/>
              <a:buNone/>
            </a:pPr>
            <a:r>
              <a:rPr lang="ru-RU" sz="1600" dirty="0" smtClean="0"/>
              <a:t>Математические загадки </a:t>
            </a:r>
            <a:r>
              <a:rPr lang="en-US" sz="1600" dirty="0" smtClean="0">
                <a:hlinkClick r:id="rId6"/>
              </a:rPr>
              <a:t>http://</a:t>
            </a:r>
            <a:r>
              <a:rPr lang="en-US" sz="1600" dirty="0" smtClean="0">
                <a:hlinkClick r:id="rId6"/>
              </a:rPr>
              <a:t>vashechudo.ru/raznoe/zagadki/matematicheskie-zagadki-s-otvetami.html</a:t>
            </a:r>
            <a:r>
              <a:rPr lang="ru-RU" sz="1600" dirty="0" smtClean="0"/>
              <a:t> </a:t>
            </a:r>
          </a:p>
          <a:p>
            <a:pPr>
              <a:buClr>
                <a:srgbClr val="800000"/>
              </a:buClr>
              <a:buFont typeface="Wingdings" pitchFamily="2" charset="2"/>
              <a:buNone/>
            </a:pPr>
            <a:r>
              <a:rPr lang="ru-RU" sz="1600" dirty="0" smtClean="0"/>
              <a:t>Арифметические ребусы </a:t>
            </a:r>
            <a:r>
              <a:rPr lang="en-US" sz="1600" dirty="0" smtClean="0">
                <a:hlinkClick r:id="rId7"/>
              </a:rPr>
              <a:t>http://</a:t>
            </a:r>
            <a:r>
              <a:rPr lang="en-US" sz="1600" dirty="0" smtClean="0">
                <a:hlinkClick r:id="rId7"/>
              </a:rPr>
              <a:t>nsportal.ru/nachalnaya-shkola/matematika/2015/01/16/arifmeticheskie-rebusy</a:t>
            </a:r>
            <a:r>
              <a:rPr lang="ru-RU" sz="1600" dirty="0" smtClean="0"/>
              <a:t> </a:t>
            </a:r>
            <a:endParaRPr lang="ru-RU" sz="1600" dirty="0" smtClean="0"/>
          </a:p>
          <a:p>
            <a:pPr>
              <a:buClr>
                <a:srgbClr val="800000"/>
              </a:buClr>
              <a:buFont typeface="Wingdings" pitchFamily="2" charset="2"/>
              <a:buNone/>
            </a:pPr>
            <a:endParaRPr lang="ru-RU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0100" y="346076"/>
            <a:ext cx="7686700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dirty="0" smtClean="0"/>
              <a:t>Вставь пропущенные знаки действий «+» или «-»: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00562" y="4143380"/>
            <a:ext cx="4038600" cy="1471610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071670" y="2428868"/>
            <a:ext cx="4429156" cy="1428760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2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 + 4 – 3 – 2  – 1 = 3</a:t>
            </a:r>
          </a:p>
          <a:p>
            <a:pPr algn="ctr">
              <a:buNone/>
            </a:pPr>
            <a:r>
              <a:rPr lang="ru-RU" sz="32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 – 4 + 3 – 2 + 1 = 3</a:t>
            </a:r>
            <a:endParaRPr lang="ru-RU" sz="3200" b="1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071670" y="2357430"/>
            <a:ext cx="4500594" cy="1500198"/>
          </a:xfrm>
          <a:prstGeom prst="roundRect">
            <a:avLst/>
          </a:prstGeom>
          <a:solidFill>
            <a:srgbClr val="FFCCFF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600" b="1" dirty="0" smtClean="0">
                <a:solidFill>
                  <a:srgbClr val="800000"/>
                </a:solidFill>
              </a:rPr>
              <a:t>5…4…3…2…1 = 3</a:t>
            </a: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071670" y="2357430"/>
            <a:ext cx="4500594" cy="1500198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nextslide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124026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800" b="1" cap="none" spc="50" dirty="0" smtClean="0">
                <a:ln w="11430"/>
                <a:solidFill>
                  <a:srgbClr val="8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№1</a:t>
            </a:r>
            <a:endParaRPr lang="ru-RU" sz="4800" b="1" cap="none" spc="50" dirty="0">
              <a:ln w="11430"/>
              <a:solidFill>
                <a:srgbClr val="8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42976" y="346076"/>
            <a:ext cx="7543824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dirty="0" smtClean="0"/>
              <a:t>Вставь пропущенные знаки действий «+» или «-»: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00562" y="4143380"/>
            <a:ext cx="4038600" cy="1471610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071670" y="2428868"/>
            <a:ext cx="4429156" cy="1428760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2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 + 4 – 3 – 2  + 1 = 5</a:t>
            </a:r>
          </a:p>
          <a:p>
            <a:pPr algn="ctr">
              <a:buNone/>
            </a:pPr>
            <a:r>
              <a:rPr lang="ru-RU" sz="32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 – 4 + 3 + 2 – 1 = 5</a:t>
            </a:r>
            <a:endParaRPr lang="ru-RU" sz="3200" b="1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000232" y="2428868"/>
            <a:ext cx="4500594" cy="1500198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600" b="1" dirty="0" smtClean="0">
                <a:solidFill>
                  <a:srgbClr val="800000"/>
                </a:solidFill>
              </a:rPr>
              <a:t>5…4…3…2…1 = 5</a:t>
            </a: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000232" y="2428868"/>
            <a:ext cx="4500594" cy="1500198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nextslide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124026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8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№2</a:t>
            </a:r>
            <a:endParaRPr lang="ru-RU" sz="48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0100" y="417514"/>
            <a:ext cx="7786742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000" dirty="0" smtClean="0">
                <a:solidFill>
                  <a:srgbClr val="800000"/>
                </a:solidFill>
              </a:rPr>
              <a:t>Поставь знаки действий между </a:t>
            </a:r>
            <a:r>
              <a:rPr lang="ru-RU" sz="3000" u="sng" dirty="0" smtClean="0">
                <a:solidFill>
                  <a:srgbClr val="800000"/>
                </a:solidFill>
              </a:rPr>
              <a:t>некоторыми цифрами</a:t>
            </a:r>
            <a:r>
              <a:rPr lang="ru-RU" sz="3000" dirty="0" smtClean="0">
                <a:solidFill>
                  <a:srgbClr val="800000"/>
                </a:solidFill>
              </a:rPr>
              <a:t> так, чтобы равенства стали верными:</a:t>
            </a:r>
            <a:r>
              <a:rPr lang="ru-RU" dirty="0" smtClean="0">
                <a:solidFill>
                  <a:srgbClr val="800000"/>
                </a:solidFill>
              </a:rPr>
              <a:t/>
            </a:r>
            <a:br>
              <a:rPr lang="ru-RU" dirty="0" smtClean="0">
                <a:solidFill>
                  <a:srgbClr val="800000"/>
                </a:solidFill>
              </a:rPr>
            </a:br>
            <a:endParaRPr lang="ru-RU" dirty="0">
              <a:solidFill>
                <a:srgbClr val="8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00562" y="4143380"/>
            <a:ext cx="4038600" cy="1471610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143108" y="2428868"/>
            <a:ext cx="4429156" cy="1428760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6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33 – 3 = 30</a:t>
            </a:r>
            <a:endParaRPr lang="ru-RU" sz="3600" b="1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071670" y="2357430"/>
            <a:ext cx="4500594" cy="1500198"/>
          </a:xfrm>
          <a:prstGeom prst="roundRect">
            <a:avLst/>
          </a:prstGeom>
          <a:solidFill>
            <a:srgbClr val="89FFE9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600" b="1" dirty="0" smtClean="0">
                <a:solidFill>
                  <a:srgbClr val="800000"/>
                </a:solidFill>
              </a:rPr>
              <a:t>3    3    3 = 30</a:t>
            </a: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071670" y="2357430"/>
            <a:ext cx="4500594" cy="1500198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nextslide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047082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400" b="1" cap="none" spc="50" dirty="0" smtClean="0">
                <a:ln w="11430"/>
                <a:solidFill>
                  <a:srgbClr val="007635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№3</a:t>
            </a:r>
            <a:endParaRPr lang="ru-RU" sz="4400" b="1" cap="none" spc="50" dirty="0">
              <a:ln w="11430"/>
              <a:solidFill>
                <a:srgbClr val="007635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0100" y="417514"/>
            <a:ext cx="7786742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000" dirty="0" smtClean="0">
                <a:solidFill>
                  <a:srgbClr val="800000"/>
                </a:solidFill>
              </a:rPr>
              <a:t>Поставь знаки действий между </a:t>
            </a:r>
            <a:r>
              <a:rPr lang="ru-RU" sz="3000" u="sng" dirty="0" smtClean="0">
                <a:solidFill>
                  <a:srgbClr val="800000"/>
                </a:solidFill>
              </a:rPr>
              <a:t>некоторыми цифрами</a:t>
            </a:r>
            <a:r>
              <a:rPr lang="ru-RU" sz="3000" dirty="0" smtClean="0">
                <a:solidFill>
                  <a:srgbClr val="800000"/>
                </a:solidFill>
              </a:rPr>
              <a:t> так, чтобы равенства стали верными:</a:t>
            </a:r>
            <a:r>
              <a:rPr lang="ru-RU" dirty="0" smtClean="0">
                <a:solidFill>
                  <a:srgbClr val="800000"/>
                </a:solidFill>
              </a:rPr>
              <a:t/>
            </a:r>
            <a:br>
              <a:rPr lang="ru-RU" dirty="0" smtClean="0">
                <a:solidFill>
                  <a:srgbClr val="800000"/>
                </a:solidFill>
              </a:rPr>
            </a:br>
            <a:endParaRPr lang="ru-RU" dirty="0">
              <a:solidFill>
                <a:srgbClr val="8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00562" y="4143380"/>
            <a:ext cx="4038600" cy="1471610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143108" y="2428868"/>
            <a:ext cx="4429156" cy="1428760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6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 ∙ 3 ∙ 3 + 3 = 30</a:t>
            </a:r>
            <a:endParaRPr lang="ru-RU" sz="3600" b="1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143108" y="2428868"/>
            <a:ext cx="4500594" cy="1500198"/>
          </a:xfrm>
          <a:prstGeom prst="roundRect">
            <a:avLst/>
          </a:prstGeom>
          <a:solidFill>
            <a:srgbClr val="FFCC66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600" b="1" dirty="0" smtClean="0">
                <a:solidFill>
                  <a:srgbClr val="800000"/>
                </a:solidFill>
              </a:rPr>
              <a:t>3    3    3    3 = 30</a:t>
            </a: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143108" y="2428868"/>
            <a:ext cx="4500594" cy="1500198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nextslide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047082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400" b="1" cap="none" spc="50" dirty="0" smtClean="0">
                <a:ln w="11430"/>
                <a:solidFill>
                  <a:srgbClr val="FF33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№4</a:t>
            </a:r>
            <a:endParaRPr lang="ru-RU" sz="4400" b="1" cap="none" spc="50" dirty="0">
              <a:ln w="11430"/>
              <a:solidFill>
                <a:srgbClr val="FF33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0100" y="417514"/>
            <a:ext cx="7786742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000" dirty="0" smtClean="0">
                <a:solidFill>
                  <a:srgbClr val="800000"/>
                </a:solidFill>
              </a:rPr>
              <a:t>Поставь знаки действий между </a:t>
            </a:r>
            <a:r>
              <a:rPr lang="ru-RU" sz="3000" u="sng" dirty="0" smtClean="0">
                <a:solidFill>
                  <a:srgbClr val="800000"/>
                </a:solidFill>
              </a:rPr>
              <a:t>некоторыми цифрами</a:t>
            </a:r>
            <a:r>
              <a:rPr lang="ru-RU" sz="3000" dirty="0" smtClean="0">
                <a:solidFill>
                  <a:srgbClr val="800000"/>
                </a:solidFill>
              </a:rPr>
              <a:t> так, чтобы равенства стали верными:</a:t>
            </a:r>
            <a:r>
              <a:rPr lang="ru-RU" dirty="0" smtClean="0">
                <a:solidFill>
                  <a:srgbClr val="800000"/>
                </a:solidFill>
              </a:rPr>
              <a:t/>
            </a:r>
            <a:br>
              <a:rPr lang="ru-RU" dirty="0" smtClean="0">
                <a:solidFill>
                  <a:srgbClr val="800000"/>
                </a:solidFill>
              </a:rPr>
            </a:br>
            <a:endParaRPr lang="ru-RU" dirty="0">
              <a:solidFill>
                <a:srgbClr val="8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00562" y="4143380"/>
            <a:ext cx="4038600" cy="1471610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143108" y="2428868"/>
            <a:ext cx="4429156" cy="1428760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6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33 – 3 + 3 – 3  = 30</a:t>
            </a:r>
            <a:endParaRPr lang="ru-RU" sz="3600" b="1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071670" y="2428868"/>
            <a:ext cx="4500594" cy="1500198"/>
          </a:xfrm>
          <a:prstGeom prst="roundRect">
            <a:avLst/>
          </a:prstGeom>
          <a:solidFill>
            <a:srgbClr val="8000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600" b="1" dirty="0" smtClean="0">
                <a:solidFill>
                  <a:schemeClr val="bg1"/>
                </a:solidFill>
              </a:rPr>
              <a:t>3    3    3    3   3 = 30</a:t>
            </a: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071670" y="2428868"/>
            <a:ext cx="4500594" cy="1500198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nextslide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047082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400" b="1" cap="none" spc="50" dirty="0" smtClean="0">
                <a:ln w="11430"/>
                <a:solidFill>
                  <a:srgbClr val="CC66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№5</a:t>
            </a:r>
            <a:endParaRPr lang="ru-RU" sz="4400" b="1" cap="none" spc="50" dirty="0">
              <a:ln w="11430"/>
              <a:solidFill>
                <a:srgbClr val="CC66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0100" y="417514"/>
            <a:ext cx="7786742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000" dirty="0" smtClean="0">
                <a:solidFill>
                  <a:srgbClr val="800000"/>
                </a:solidFill>
              </a:rPr>
              <a:t>Поставь знаки действий между </a:t>
            </a:r>
            <a:r>
              <a:rPr lang="ru-RU" sz="3000" u="sng" dirty="0" smtClean="0">
                <a:solidFill>
                  <a:srgbClr val="800000"/>
                </a:solidFill>
              </a:rPr>
              <a:t>некоторыми цифрами</a:t>
            </a:r>
            <a:r>
              <a:rPr lang="ru-RU" sz="3000" dirty="0" smtClean="0">
                <a:solidFill>
                  <a:srgbClr val="800000"/>
                </a:solidFill>
              </a:rPr>
              <a:t> так, чтобы равенства стали верными:</a:t>
            </a:r>
            <a:r>
              <a:rPr lang="ru-RU" dirty="0" smtClean="0">
                <a:solidFill>
                  <a:srgbClr val="800000"/>
                </a:solidFill>
              </a:rPr>
              <a:t/>
            </a:r>
            <a:br>
              <a:rPr lang="ru-RU" dirty="0" smtClean="0">
                <a:solidFill>
                  <a:srgbClr val="800000"/>
                </a:solidFill>
              </a:rPr>
            </a:br>
            <a:endParaRPr lang="ru-RU" dirty="0">
              <a:solidFill>
                <a:srgbClr val="8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00562" y="4143380"/>
            <a:ext cx="4038600" cy="1471610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143108" y="2428868"/>
            <a:ext cx="4429156" cy="1428760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endParaRPr lang="ru-RU" sz="3600" b="1" spc="-150" dirty="0" smtClean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>
              <a:buNone/>
            </a:pPr>
            <a:r>
              <a:rPr lang="ru-RU" sz="3600" b="1" spc="-150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 ∙ 3 ∙ 3 + 3 – 3 + 3  = 30</a:t>
            </a:r>
          </a:p>
          <a:p>
            <a:pPr algn="ctr"/>
            <a:r>
              <a:rPr lang="ru-RU" sz="3600" b="1" spc="-150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 ∙ 3 ∙ 3 + 3 + 3 – 3 = 30</a:t>
            </a:r>
          </a:p>
          <a:p>
            <a:pPr algn="ctr">
              <a:buNone/>
            </a:pPr>
            <a:endParaRPr lang="ru-RU" sz="3600" b="1" spc="-150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071670" y="2428868"/>
            <a:ext cx="4500594" cy="1500198"/>
          </a:xfrm>
          <a:prstGeom prst="roundRect">
            <a:avLst/>
          </a:prstGeom>
          <a:solidFill>
            <a:srgbClr val="FFCCFF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3600" b="1" dirty="0" smtClean="0">
                <a:solidFill>
                  <a:srgbClr val="800000"/>
                </a:solidFill>
              </a:rPr>
              <a:t>3   3   3   3   3  3 = 30</a:t>
            </a: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071670" y="2428868"/>
            <a:ext cx="4500594" cy="1500198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nextslide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047082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400" b="1" cap="none" spc="50" dirty="0" smtClean="0">
                <a:ln w="11430"/>
                <a:solidFill>
                  <a:srgbClr val="990099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№6</a:t>
            </a:r>
            <a:endParaRPr lang="ru-RU" sz="4400" b="1" cap="none" spc="50" dirty="0">
              <a:ln w="11430"/>
              <a:solidFill>
                <a:srgbClr val="990099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42976" y="346076"/>
            <a:ext cx="7543824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dirty="0" smtClean="0"/>
              <a:t>Математическая загадка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1928794" y="2285992"/>
            <a:ext cx="5500726" cy="3071834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071670" y="2285992"/>
            <a:ext cx="5214974" cy="3071834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40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СКОБКИ</a:t>
            </a:r>
            <a:endParaRPr lang="ru-RU" sz="4000" b="1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000232" y="2285992"/>
            <a:ext cx="5429288" cy="3071834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ru-RU" sz="3200" dirty="0" smtClean="0">
                <a:solidFill>
                  <a:schemeClr val="accent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Эти знаки только в паре,</a:t>
            </a:r>
          </a:p>
          <a:p>
            <a:r>
              <a:rPr lang="ru-RU" sz="3200" dirty="0" smtClean="0">
                <a:solidFill>
                  <a:schemeClr val="accent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Круглые, квадратные.</a:t>
            </a:r>
          </a:p>
          <a:p>
            <a:r>
              <a:rPr lang="ru-RU" sz="3200" dirty="0" smtClean="0">
                <a:solidFill>
                  <a:schemeClr val="accent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Мы все время их встречаем,</a:t>
            </a:r>
          </a:p>
          <a:p>
            <a:r>
              <a:rPr lang="ru-RU" sz="3200" dirty="0" smtClean="0">
                <a:solidFill>
                  <a:schemeClr val="accent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Пишем многократно.</a:t>
            </a:r>
          </a:p>
          <a:p>
            <a:r>
              <a:rPr lang="ru-RU" sz="3200" dirty="0" smtClean="0">
                <a:solidFill>
                  <a:schemeClr val="accent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Заключаем, как в коробки,</a:t>
            </a:r>
          </a:p>
          <a:p>
            <a:r>
              <a:rPr lang="ru-RU" sz="3200" dirty="0" smtClean="0">
                <a:solidFill>
                  <a:schemeClr val="accent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Числа в...</a:t>
            </a:r>
            <a:endParaRPr lang="ru-RU" sz="3200" dirty="0">
              <a:solidFill>
                <a:schemeClr val="accent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1928794" y="2285992"/>
            <a:ext cx="5357850" cy="3000396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nextslide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124026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8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№7</a:t>
            </a:r>
            <a:endParaRPr lang="ru-RU" sz="48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42976" y="346076"/>
            <a:ext cx="7543824" cy="1296974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/>
          <a:lstStyle/>
          <a:p>
            <a:r>
              <a:rPr lang="ru-RU" dirty="0" smtClean="0"/>
              <a:t>Математическая загадка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58" y="4286256"/>
            <a:ext cx="4038600" cy="1471609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1928794" y="2285992"/>
            <a:ext cx="5500726" cy="3071834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 algn="ctr">
              <a:buNone/>
            </a:pPr>
            <a:endParaRPr lang="ru-RU" sz="3200" dirty="0" smtClean="0"/>
          </a:p>
          <a:p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2071670" y="2285992"/>
            <a:ext cx="5214974" cy="3071834"/>
          </a:xfrm>
          <a:prstGeom prst="roundRect">
            <a:avLst/>
          </a:prstGeom>
          <a:solidFill>
            <a:srgbClr val="FFFF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ru-RU" sz="4000" b="1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ПЛОЩАДЬ</a:t>
            </a:r>
            <a:endParaRPr lang="ru-RU" sz="4000" b="1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000232" y="2285992"/>
            <a:ext cx="5286412" cy="3071834"/>
          </a:xfrm>
          <a:prstGeom prst="roundRect">
            <a:avLst/>
          </a:prstGeom>
          <a:solidFill>
            <a:srgbClr val="89FFE9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lvl="1"/>
            <a:r>
              <a:rPr lang="ru-RU" sz="32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Это величина.</a:t>
            </a:r>
          </a:p>
          <a:p>
            <a:pPr lvl="1"/>
            <a:r>
              <a:rPr lang="ru-RU" sz="32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 только она одна</a:t>
            </a:r>
          </a:p>
          <a:p>
            <a:pPr lvl="1"/>
            <a:r>
              <a:rPr lang="ru-RU" sz="32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Размер поверхностей измеряет,</a:t>
            </a:r>
          </a:p>
          <a:p>
            <a:pPr lvl="1"/>
            <a:r>
              <a:rPr lang="ru-RU" sz="32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 квадрате определяет.</a:t>
            </a:r>
            <a:endParaRPr lang="ru-RU" sz="3200" b="1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000232" y="2285992"/>
            <a:ext cx="5286412" cy="3071834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3200" b="1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Овал 10">
            <a:hlinkClick r:id="" action="ppaction://hlinkshowjump?jump=nextslide"/>
          </p:cNvPr>
          <p:cNvSpPr/>
          <p:nvPr/>
        </p:nvSpPr>
        <p:spPr>
          <a:xfrm>
            <a:off x="8072462" y="6000768"/>
            <a:ext cx="714380" cy="71438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571480"/>
            <a:ext cx="1124026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800" b="1" cap="none" spc="50" dirty="0" smtClean="0">
                <a:ln w="11430"/>
                <a:solidFill>
                  <a:srgbClr val="00B05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№8</a:t>
            </a:r>
            <a:endParaRPr lang="ru-RU" sz="4800" b="1" cap="none" spc="50" dirty="0">
              <a:ln w="11430"/>
              <a:solidFill>
                <a:srgbClr val="00B05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4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800000"/>
      </a:hlink>
      <a:folHlink>
        <a:srgbClr val="FFCC99"/>
      </a:folHlink>
    </a:clrScheme>
    <a:fontScheme name="Оформление по умолчанию">
      <a:majorFont>
        <a:latin typeface="Times New Roman"/>
        <a:ea typeface=""/>
        <a:cs typeface="Times New Roman"/>
      </a:majorFont>
      <a:minorFont>
        <a:latin typeface="Times New Roman"/>
        <a:ea typeface=""/>
        <a:cs typeface="Times New Roma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822B00"/>
        </a:hlink>
        <a:folHlink>
          <a:srgbClr val="FFA95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800000"/>
        </a:hlink>
        <a:folHlink>
          <a:srgbClr val="FF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504</TotalTime>
  <Words>318</Words>
  <Application>Microsoft Office PowerPoint</Application>
  <PresentationFormat>Экран (4:3)</PresentationFormat>
  <Paragraphs>84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Оформление по умолчанию</vt:lpstr>
      <vt:lpstr>Занятие №24. «Арифметические ребусы. Загадки»</vt:lpstr>
      <vt:lpstr>Вставь пропущенные знаки действий «+» или «-»:</vt:lpstr>
      <vt:lpstr>Вставь пропущенные знаки действий «+» или «-»:</vt:lpstr>
      <vt:lpstr> Поставь знаки действий между некоторыми цифрами так, чтобы равенства стали верными: </vt:lpstr>
      <vt:lpstr> Поставь знаки действий между некоторыми цифрами так, чтобы равенства стали верными: </vt:lpstr>
      <vt:lpstr> Поставь знаки действий между некоторыми цифрами так, чтобы равенства стали верными: </vt:lpstr>
      <vt:lpstr> Поставь знаки действий между некоторыми цифрами так, чтобы равенства стали верными: </vt:lpstr>
      <vt:lpstr>Математическая загадка</vt:lpstr>
      <vt:lpstr>Математическая загадка</vt:lpstr>
      <vt:lpstr>Математическая загадка</vt:lpstr>
      <vt:lpstr>Математическая загадка</vt:lpstr>
      <vt:lpstr>Интернет-ресурсы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Арифметические ребусы. Загадки</dc:title>
  <dc:subject>ВД "Математическая шкатулка" 3 класс</dc:subject>
  <dc:creator>corowina</dc:creator>
  <cp:lastModifiedBy>Admin</cp:lastModifiedBy>
  <cp:revision>52</cp:revision>
  <dcterms:created xsi:type="dcterms:W3CDTF">2012-08-12T16:04:58Z</dcterms:created>
  <dcterms:modified xsi:type="dcterms:W3CDTF">2015-11-02T06:52:34Z</dcterms:modified>
</cp:coreProperties>
</file>

<file path=docProps/thumbnail.jpeg>
</file>