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18BB00B-278A-4038-B6E0-E3A2A9ECF30D}" type="datetimeFigureOut">
              <a:rPr lang="ru-RU" smtClean="0"/>
              <a:pPr/>
              <a:t>16.02.2015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4D1CC4-C495-4821-B915-4747F4788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Программа развития ШДО «Искатели» до 2020 года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МБОУ </a:t>
            </a:r>
            <a:r>
              <a:rPr lang="ru-RU" dirty="0" err="1" smtClean="0"/>
              <a:t>Старокиструсская</a:t>
            </a:r>
            <a:r>
              <a:rPr lang="ru-RU" dirty="0" smtClean="0"/>
              <a:t> </a:t>
            </a:r>
            <a:r>
              <a:rPr lang="ru-RU" dirty="0" err="1" smtClean="0"/>
              <a:t>сош</a:t>
            </a:r>
            <a:endParaRPr lang="ru-RU" dirty="0" smtClean="0"/>
          </a:p>
          <a:p>
            <a:r>
              <a:rPr lang="ru-RU" dirty="0" smtClean="0"/>
              <a:t>Алёшечкина Анастасия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Ожидаемые результаты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В процессе работы объединения по программе  детские коллективы достигнут более высокого уровня развития.</a:t>
            </a:r>
          </a:p>
        </p:txBody>
      </p:sp>
      <p:sp>
        <p:nvSpPr>
          <p:cNvPr id="12" name="Текст 11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 smtClean="0"/>
              <a:t>Программа поможет сплотить ребят и укрепить дружеские отношения. Совместные коллективно-творческие дела положительно влияют на взаимоотношения детей.</a:t>
            </a:r>
          </a:p>
          <a:p>
            <a:endParaRPr lang="ru-RU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57200" y="2021237"/>
            <a:ext cx="3521075" cy="349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 bwMode="auto">
          <a:xfrm>
            <a:off x="4178300" y="1960481"/>
            <a:ext cx="3521075" cy="361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763688" y="2708920"/>
            <a:ext cx="1088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кремень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…. И  главное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Одним из ожидаемых результатов является повышение уровня ученического самоуправления как компонента управления школьной воспитательной структурой.</a:t>
            </a:r>
          </a:p>
          <a:p>
            <a:endParaRPr lang="ru-RU" dirty="0"/>
          </a:p>
        </p:txBody>
      </p:sp>
      <p:pic>
        <p:nvPicPr>
          <p:cNvPr id="1026" name="Picture 2" descr="C:\Users\user\Pictures\cveta-61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933056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564904"/>
            <a:ext cx="2106484" cy="963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1700808"/>
            <a:ext cx="2178050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429000"/>
            <a:ext cx="1738313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99792" y="1052736"/>
            <a:ext cx="17922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83568" y="4725144"/>
            <a:ext cx="2032000" cy="95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5157192"/>
            <a:ext cx="2106613" cy="96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63888" y="3501008"/>
            <a:ext cx="128905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3563888" y="3429000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Личность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6211669"/>
            <a:ext cx="77059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основу положены идеи и мысли  </a:t>
            </a:r>
            <a:r>
              <a:rPr lang="ru-RU" dirty="0" err="1" smtClean="0"/>
              <a:t>В.А.Караковского</a:t>
            </a:r>
            <a:r>
              <a:rPr lang="ru-RU" dirty="0" smtClean="0"/>
              <a:t>, Л.И.Новиковой,</a:t>
            </a:r>
          </a:p>
          <a:p>
            <a:r>
              <a:rPr lang="ru-RU" dirty="0" err="1" smtClean="0"/>
              <a:t>Н.Л.Меливановой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635896" y="4653136"/>
            <a:ext cx="15712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Члена  ШДО.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Содержимое 6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Цель:</a:t>
            </a:r>
          </a:p>
          <a:p>
            <a:r>
              <a:rPr lang="ru-RU" i="1" dirty="0" smtClean="0"/>
              <a:t>СОЗДАНИЕ УСЛОВИЙ ДЛЯ МЕЖВОЗРАСТНОГО КОНСТРУКТИВНОГО ОБЩЕНИЯ,САМОРЕАЛИЗАЦИИ,САМОУТВЕРЖДЕНИЯ И САМОРАЗВИТИЯ КАЖДОГО РЕБЕНКА</a:t>
            </a:r>
          </a:p>
          <a:p>
            <a:endParaRPr lang="ru-RU" i="1" dirty="0" smtClean="0"/>
          </a:p>
          <a:p>
            <a:pPr>
              <a:buNone/>
            </a:pPr>
            <a:r>
              <a:rPr lang="ru-RU" sz="5100" b="1" i="1" dirty="0" smtClean="0">
                <a:solidFill>
                  <a:srgbClr val="FF0000"/>
                </a:solidFill>
              </a:rPr>
              <a:t>Девиз: ВСЁ НОВОЕ- хорошо забытое СТАРОЕ</a:t>
            </a:r>
            <a:r>
              <a:rPr lang="ru-RU" b="1" i="1" dirty="0" smtClean="0">
                <a:solidFill>
                  <a:srgbClr val="FF0000"/>
                </a:solidFill>
              </a:rPr>
              <a:t>!</a:t>
            </a:r>
            <a:endParaRPr lang="ru-RU" sz="5100" b="1" i="1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Задачи:</a:t>
            </a:r>
          </a:p>
          <a:p>
            <a:r>
              <a:rPr lang="ru-RU" i="1" dirty="0" smtClean="0"/>
              <a:t>1.Формирование сплоченного детского коллектива через развитие коммуникативных способностей детей и организацию сотрудничества.</a:t>
            </a:r>
          </a:p>
          <a:p>
            <a:r>
              <a:rPr lang="ru-RU" i="1" dirty="0" smtClean="0"/>
              <a:t>2.Развитие познавательных </a:t>
            </a:r>
            <a:r>
              <a:rPr lang="ru-RU" i="1" dirty="0" err="1" smtClean="0"/>
              <a:t>интересов,интеллектуальных</a:t>
            </a:r>
            <a:r>
              <a:rPr lang="ru-RU" i="1" dirty="0" smtClean="0"/>
              <a:t> способностей и творчества учащихся.</a:t>
            </a:r>
          </a:p>
          <a:p>
            <a:r>
              <a:rPr lang="ru-RU" i="1" dirty="0" smtClean="0"/>
              <a:t>3.Формирование внутренней потребности к самосовершенствованию и социализации личности.</a:t>
            </a:r>
          </a:p>
          <a:p>
            <a:r>
              <a:rPr lang="ru-RU" i="1" dirty="0" smtClean="0"/>
              <a:t>4.Повышение роли самоуправления.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органов самоуправления.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 нашем объединении существует демократическая форма управления </a:t>
            </a:r>
            <a:r>
              <a:rPr lang="ru-RU" dirty="0" err="1" smtClean="0"/>
              <a:t>коллективом,т.е</a:t>
            </a:r>
            <a:r>
              <a:rPr lang="ru-RU" dirty="0" smtClean="0"/>
              <a:t>. учащиеся и взрослые члены объединения решают все вопросы и проблемы сообща и самостоятельно.</a:t>
            </a:r>
          </a:p>
          <a:p>
            <a:endParaRPr lang="ru-RU" dirty="0"/>
          </a:p>
        </p:txBody>
      </p:sp>
      <p:pic>
        <p:nvPicPr>
          <p:cNvPr id="1026" name="Picture 2" descr="C:\Users\user\Desktop\НОТБУК\фотки13-14\День самоуправления\IMG_1173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42778"/>
            <a:ext cx="3521075" cy="26408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Модель развития самоуправления ШДО</a:t>
            </a:r>
            <a:endParaRPr lang="ru-RU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719789"/>
            <a:ext cx="7239000" cy="4626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ШДО</a:t>
            </a: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556792"/>
            <a:ext cx="2032718" cy="965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212976"/>
            <a:ext cx="1817687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3284984"/>
            <a:ext cx="17621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08104" y="3140968"/>
            <a:ext cx="19050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536" y="1628800"/>
            <a:ext cx="1857375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588224" y="1484784"/>
            <a:ext cx="1720850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23528" y="4077072"/>
            <a:ext cx="1831975" cy="1550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835696" y="5395913"/>
            <a:ext cx="1746250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03848" y="4077072"/>
            <a:ext cx="181768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788024" y="5386387"/>
            <a:ext cx="1685925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228184" y="4005064"/>
            <a:ext cx="1900237" cy="1471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1680" y="3861048"/>
            <a:ext cx="279970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0" name="Picture 1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499992" y="3861048"/>
            <a:ext cx="4159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771800" y="4149080"/>
            <a:ext cx="4159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076056" y="4293096"/>
            <a:ext cx="4159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84168" y="3645024"/>
            <a:ext cx="438037" cy="959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сохраненные данные 4"/>
          <p:cNvSpPr/>
          <p:nvPr/>
        </p:nvSpPr>
        <p:spPr>
          <a:xfrm>
            <a:off x="0" y="1052736"/>
            <a:ext cx="3419872" cy="5328592"/>
          </a:xfrm>
          <a:prstGeom prst="flowChartOnlineStora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67544" y="3284984"/>
            <a:ext cx="2376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Программа</a:t>
            </a:r>
          </a:p>
          <a:p>
            <a:r>
              <a:rPr lang="ru-RU" sz="3200" dirty="0" smtClean="0"/>
              <a:t>рассчитана </a:t>
            </a:r>
          </a:p>
          <a:p>
            <a:r>
              <a:rPr lang="ru-RU" sz="3200" dirty="0"/>
              <a:t>н</a:t>
            </a:r>
            <a:r>
              <a:rPr lang="ru-RU" sz="3200" dirty="0" smtClean="0"/>
              <a:t>а 5 лет</a:t>
            </a:r>
            <a:endParaRPr lang="ru-RU" sz="3200" dirty="0"/>
          </a:p>
        </p:txBody>
      </p:sp>
      <p:sp>
        <p:nvSpPr>
          <p:cNvPr id="7" name="Табличка 6"/>
          <p:cNvSpPr/>
          <p:nvPr/>
        </p:nvSpPr>
        <p:spPr>
          <a:xfrm>
            <a:off x="3635896" y="836712"/>
            <a:ext cx="4320480" cy="5112568"/>
          </a:xfrm>
          <a:prstGeom prst="plaqu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067944" y="206084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2015-2017- «Познаю себя»</a:t>
            </a:r>
          </a:p>
          <a:p>
            <a:r>
              <a:rPr lang="ru-RU" dirty="0" smtClean="0"/>
              <a:t>(организационный)</a:t>
            </a:r>
          </a:p>
          <a:p>
            <a:endParaRPr lang="ru-RU" dirty="0"/>
          </a:p>
          <a:p>
            <a:r>
              <a:rPr lang="ru-RU" dirty="0" smtClean="0"/>
              <a:t>2017-2019- «Создаю себя»</a:t>
            </a:r>
          </a:p>
          <a:p>
            <a:r>
              <a:rPr lang="ru-RU" dirty="0" smtClean="0"/>
              <a:t>(основной)</a:t>
            </a:r>
          </a:p>
          <a:p>
            <a:endParaRPr lang="ru-RU" dirty="0"/>
          </a:p>
          <a:p>
            <a:r>
              <a:rPr lang="ru-RU" dirty="0" smtClean="0"/>
              <a:t>2019-2020- «Если не я, то кто же?»</a:t>
            </a:r>
          </a:p>
          <a:p>
            <a:r>
              <a:rPr lang="ru-RU" dirty="0" smtClean="0"/>
              <a:t>(обобщение опыта)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План действий по                                    общее </a:t>
            </a:r>
            <a:r>
              <a:rPr lang="ru-RU" sz="1400" dirty="0" err="1" smtClean="0"/>
              <a:t>к-во</a:t>
            </a:r>
            <a:r>
              <a:rPr lang="ru-RU" sz="1400" dirty="0" smtClean="0"/>
              <a:t>        </a:t>
            </a:r>
            <a:r>
              <a:rPr lang="ru-RU" sz="1400" dirty="0" err="1" smtClean="0"/>
              <a:t>теоре</a:t>
            </a:r>
            <a:r>
              <a:rPr lang="ru-RU" sz="1400" dirty="0" smtClean="0"/>
              <a:t>-          </a:t>
            </a:r>
            <a:r>
              <a:rPr lang="ru-RU" sz="1400" dirty="0" err="1" smtClean="0"/>
              <a:t>практи</a:t>
            </a:r>
            <a:r>
              <a:rPr lang="ru-RU" sz="1400" dirty="0" smtClean="0"/>
              <a:t>-</a:t>
            </a:r>
            <a:br>
              <a:rPr lang="ru-RU" sz="1400" dirty="0" smtClean="0"/>
            </a:br>
            <a:r>
              <a:rPr lang="ru-RU" sz="1400" dirty="0" smtClean="0"/>
              <a:t>реализации                                                 часов             </a:t>
            </a:r>
            <a:r>
              <a:rPr lang="ru-RU" sz="1400" dirty="0" err="1" smtClean="0"/>
              <a:t>тические</a:t>
            </a:r>
            <a:r>
              <a:rPr lang="ru-RU" sz="1400" dirty="0" smtClean="0"/>
              <a:t>    </a:t>
            </a:r>
            <a:r>
              <a:rPr lang="ru-RU" sz="1400" dirty="0" err="1" smtClean="0"/>
              <a:t>ческие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программы</a:t>
            </a:r>
            <a:endParaRPr lang="ru-RU" sz="1400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ru-RU" dirty="0" smtClean="0"/>
              <a:t>1. Разведка дел. Составление схемы зоны действия.	        2                                                1                 1</a:t>
            </a:r>
            <a:br>
              <a:rPr lang="ru-RU" dirty="0" smtClean="0"/>
            </a:br>
            <a:r>
              <a:rPr lang="ru-RU" dirty="0" smtClean="0"/>
              <a:t>    	</a:t>
            </a:r>
            <a:br>
              <a:rPr lang="ru-RU" dirty="0" smtClean="0"/>
            </a:br>
            <a:r>
              <a:rPr lang="ru-RU" dirty="0" smtClean="0"/>
              <a:t>   	</a:t>
            </a:r>
          </a:p>
          <a:p>
            <a:r>
              <a:rPr lang="ru-RU" dirty="0" smtClean="0"/>
              <a:t>2. Составление планов работы отрядов и Д.О.	                                                                            1</a:t>
            </a:r>
            <a:br>
              <a:rPr lang="ru-RU" dirty="0" smtClean="0"/>
            </a:br>
            <a:r>
              <a:rPr lang="ru-RU" dirty="0" smtClean="0"/>
              <a:t>     	</a:t>
            </a:r>
            <a:br>
              <a:rPr lang="ru-RU" dirty="0" smtClean="0"/>
            </a:br>
            <a:r>
              <a:rPr lang="ru-RU" dirty="0" smtClean="0"/>
              <a:t>    		</a:t>
            </a:r>
          </a:p>
          <a:p>
            <a:r>
              <a:rPr lang="ru-RU" dirty="0" smtClean="0"/>
              <a:t>3. Подготовка к общешкольному ученическому собранию              2            	1                          1</a:t>
            </a:r>
            <a:br>
              <a:rPr lang="ru-RU" dirty="0" smtClean="0"/>
            </a:br>
            <a:r>
              <a:rPr lang="ru-RU" dirty="0" smtClean="0"/>
              <a:t>     			</a:t>
            </a:r>
          </a:p>
          <a:p>
            <a:r>
              <a:rPr lang="ru-RU" dirty="0" smtClean="0"/>
              <a:t>4. Общешкольное ученическое собрание. Выборы членов актива.                                                               1				</a:t>
            </a:r>
          </a:p>
          <a:p>
            <a:r>
              <a:rPr lang="ru-RU" dirty="0" smtClean="0"/>
              <a:t>5. Оформление отрядных уголков, смотр-конкурс.           	2	1	1	</a:t>
            </a:r>
          </a:p>
          <a:p>
            <a:r>
              <a:rPr lang="ru-RU" dirty="0" smtClean="0"/>
              <a:t>6. Утверждение состава вожатых.</a:t>
            </a:r>
          </a:p>
          <a:p>
            <a:r>
              <a:rPr lang="ru-RU" dirty="0" smtClean="0"/>
              <a:t> Планирование работы отряда вожатых.                           2	1	1		</a:t>
            </a:r>
          </a:p>
          <a:p>
            <a:r>
              <a:rPr lang="ru-RU" dirty="0" smtClean="0"/>
              <a:t>7. Учеба отряда вожатых.			1	</a:t>
            </a:r>
          </a:p>
          <a:p>
            <a:r>
              <a:rPr lang="ru-RU" dirty="0" smtClean="0"/>
              <a:t>8. Встречи вожатых с младшими школьниками.	4		4	</a:t>
            </a:r>
          </a:p>
          <a:p>
            <a:r>
              <a:rPr lang="ru-RU" dirty="0" smtClean="0"/>
              <a:t>9. Выпуск стенгазеты «</a:t>
            </a:r>
            <a:r>
              <a:rPr lang="ru-RU" smtClean="0"/>
              <a:t>Кистрячок»</a:t>
            </a:r>
            <a:r>
              <a:rPr lang="ru-RU" dirty="0" smtClean="0"/>
              <a:t>	2		2	</a:t>
            </a:r>
          </a:p>
          <a:p>
            <a:r>
              <a:rPr lang="ru-RU" dirty="0" smtClean="0"/>
              <a:t>10. Заседания Совета Актива	                         5	3	2	</a:t>
            </a:r>
          </a:p>
          <a:p>
            <a:r>
              <a:rPr lang="ru-RU" dirty="0" smtClean="0"/>
              <a:t>11. Работа органов самоуправления.	                         2	1	1	</a:t>
            </a:r>
          </a:p>
          <a:p>
            <a:r>
              <a:rPr lang="ru-RU" dirty="0" smtClean="0"/>
              <a:t>12. Посвящение в пятиклассники- прием в объединение.	1		1	</a:t>
            </a:r>
          </a:p>
          <a:p>
            <a:r>
              <a:rPr lang="ru-RU" dirty="0" smtClean="0"/>
              <a:t>13. Конкурсы творческих работ.	                        1	1		</a:t>
            </a:r>
          </a:p>
          <a:p>
            <a:r>
              <a:rPr lang="ru-RU" dirty="0" smtClean="0"/>
              <a:t>14. «Мой любимый праздник»- проведение мероприятий.	3		3	</a:t>
            </a:r>
          </a:p>
          <a:p>
            <a:r>
              <a:rPr lang="ru-RU" dirty="0" smtClean="0"/>
              <a:t>15.»Копилка добрых дел» – акции милосердия.                    2                 1                  1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Заголовок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учебы актива ШДО</a:t>
            </a:r>
            <a:endParaRPr lang="ru-RU" dirty="0"/>
          </a:p>
        </p:txBody>
      </p:sp>
      <p:sp>
        <p:nvSpPr>
          <p:cNvPr id="27" name="Текст 26"/>
          <p:cNvSpPr>
            <a:spLocks noGrp="1"/>
          </p:cNvSpPr>
          <p:nvPr>
            <p:ph type="body" idx="1"/>
          </p:nvPr>
        </p:nvSpPr>
        <p:spPr>
          <a:xfrm>
            <a:off x="1475656" y="5867400"/>
            <a:ext cx="2501984" cy="457200"/>
          </a:xfrm>
        </p:spPr>
        <p:txBody>
          <a:bodyPr/>
          <a:lstStyle/>
          <a:p>
            <a:r>
              <a:rPr lang="ru-RU" dirty="0" smtClean="0"/>
              <a:t>теория</a:t>
            </a:r>
            <a:endParaRPr lang="ru-RU" dirty="0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874440" cy="4114800"/>
          </a:xfrm>
        </p:spPr>
        <p:txBody>
          <a:bodyPr>
            <a:normAutofit fontScale="32500" lnSpcReduction="20000"/>
          </a:bodyPr>
          <a:lstStyle/>
          <a:p>
            <a:r>
              <a:rPr lang="ru-RU" dirty="0" smtClean="0"/>
              <a:t>Сентябрь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Октябрь 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Ноябрь</a:t>
            </a:r>
          </a:p>
          <a:p>
            <a:endParaRPr lang="ru-RU" dirty="0" smtClean="0"/>
          </a:p>
          <a:p>
            <a:r>
              <a:rPr lang="ru-RU" dirty="0" smtClean="0"/>
              <a:t>Декабрь</a:t>
            </a:r>
          </a:p>
          <a:p>
            <a:endParaRPr lang="ru-RU" dirty="0" smtClean="0"/>
          </a:p>
          <a:p>
            <a:r>
              <a:rPr lang="ru-RU" dirty="0" smtClean="0"/>
              <a:t>Январь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Февраль</a:t>
            </a:r>
          </a:p>
          <a:p>
            <a:endParaRPr lang="ru-RU" dirty="0" smtClean="0"/>
          </a:p>
          <a:p>
            <a:r>
              <a:rPr lang="ru-RU" dirty="0" smtClean="0"/>
              <a:t>Март</a:t>
            </a:r>
          </a:p>
          <a:p>
            <a:endParaRPr lang="ru-RU" dirty="0" smtClean="0"/>
          </a:p>
          <a:p>
            <a:r>
              <a:rPr lang="ru-RU" dirty="0" smtClean="0"/>
              <a:t>Апрель</a:t>
            </a:r>
          </a:p>
          <a:p>
            <a:endParaRPr lang="ru-RU" dirty="0" smtClean="0"/>
          </a:p>
          <a:p>
            <a:r>
              <a:rPr lang="ru-RU" dirty="0" smtClean="0"/>
              <a:t>Май</a:t>
            </a:r>
          </a:p>
          <a:p>
            <a:endParaRPr lang="ru-RU" dirty="0"/>
          </a:p>
        </p:txBody>
      </p:sp>
      <p:sp>
        <p:nvSpPr>
          <p:cNvPr id="29" name="Текст 28"/>
          <p:cNvSpPr>
            <a:spLocks noGrp="1"/>
          </p:cNvSpPr>
          <p:nvPr>
            <p:ph type="body" sz="half" idx="3"/>
          </p:nvPr>
        </p:nvSpPr>
        <p:spPr>
          <a:xfrm>
            <a:off x="4499992" y="5867400"/>
            <a:ext cx="2880320" cy="457200"/>
          </a:xfrm>
        </p:spPr>
        <p:txBody>
          <a:bodyPr/>
          <a:lstStyle/>
          <a:p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30" name="Содержимое 29"/>
          <p:cNvSpPr>
            <a:spLocks noGrp="1"/>
          </p:cNvSpPr>
          <p:nvPr>
            <p:ph sz="quarter" idx="4"/>
          </p:nvPr>
        </p:nvSpPr>
        <p:spPr>
          <a:xfrm>
            <a:off x="1403648" y="1711840"/>
            <a:ext cx="2736304" cy="4114800"/>
          </a:xfrm>
        </p:spPr>
        <p:txBody>
          <a:bodyPr>
            <a:normAutofit fontScale="40000" lnSpcReduction="20000"/>
          </a:bodyPr>
          <a:lstStyle/>
          <a:p>
            <a:r>
              <a:rPr lang="ru-RU" dirty="0" smtClean="0"/>
              <a:t>Развитие деятельности д.д. в Рязанской области</a:t>
            </a:r>
          </a:p>
          <a:p>
            <a:endParaRPr lang="ru-RU" dirty="0" smtClean="0"/>
          </a:p>
          <a:p>
            <a:r>
              <a:rPr lang="ru-RU" dirty="0" smtClean="0"/>
              <a:t>Знакомство с Уставом, правами, обязанностями и законами Д.О.</a:t>
            </a:r>
          </a:p>
          <a:p>
            <a:endParaRPr lang="ru-RU" dirty="0" smtClean="0"/>
          </a:p>
          <a:p>
            <a:r>
              <a:rPr lang="ru-RU" dirty="0" smtClean="0"/>
              <a:t>Что такое ДО  «Мы вместе».</a:t>
            </a:r>
          </a:p>
          <a:p>
            <a:endParaRPr lang="ru-RU" dirty="0" smtClean="0"/>
          </a:p>
          <a:p>
            <a:r>
              <a:rPr lang="ru-RU" dirty="0" smtClean="0"/>
              <a:t>Методика проведения сбора отряда.</a:t>
            </a:r>
          </a:p>
          <a:p>
            <a:endParaRPr lang="ru-RU" dirty="0" smtClean="0"/>
          </a:p>
          <a:p>
            <a:r>
              <a:rPr lang="ru-RU" dirty="0" smtClean="0"/>
              <a:t>Оформление стенной печати (стенды, газеты, молнии).</a:t>
            </a:r>
          </a:p>
          <a:p>
            <a:endParaRPr lang="ru-RU" dirty="0" smtClean="0"/>
          </a:p>
          <a:p>
            <a:r>
              <a:rPr lang="ru-RU" dirty="0" smtClean="0"/>
              <a:t>Методика проведения игр.</a:t>
            </a:r>
          </a:p>
          <a:p>
            <a:endParaRPr lang="ru-RU" dirty="0" smtClean="0"/>
          </a:p>
          <a:p>
            <a:r>
              <a:rPr lang="ru-RU" dirty="0" smtClean="0"/>
              <a:t>Структура КТД.</a:t>
            </a:r>
          </a:p>
          <a:p>
            <a:endParaRPr lang="ru-RU" dirty="0" smtClean="0"/>
          </a:p>
          <a:p>
            <a:r>
              <a:rPr lang="ru-RU" dirty="0" smtClean="0"/>
              <a:t>Организация работы школы Актива.</a:t>
            </a:r>
          </a:p>
          <a:p>
            <a:endParaRPr lang="ru-RU" dirty="0" smtClean="0"/>
          </a:p>
          <a:p>
            <a:r>
              <a:rPr lang="ru-RU" dirty="0" smtClean="0"/>
              <a:t>Основы </a:t>
            </a:r>
            <a:r>
              <a:rPr lang="ru-RU" dirty="0" err="1" smtClean="0"/>
              <a:t>туртехники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4499992" y="1628800"/>
            <a:ext cx="322210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Игра-знакомство «Снежный ком».</a:t>
            </a:r>
          </a:p>
          <a:p>
            <a:r>
              <a:rPr lang="ru-RU" sz="1200" dirty="0"/>
              <a:t>Анкета «Что я хочу уметь и знать».</a:t>
            </a:r>
          </a:p>
          <a:p>
            <a:endParaRPr lang="ru-RU" sz="1200" dirty="0"/>
          </a:p>
          <a:p>
            <a:r>
              <a:rPr lang="ru-RU" sz="1200" dirty="0"/>
              <a:t>Викторина «История пионерской организации».Пионерские песни.</a:t>
            </a:r>
          </a:p>
          <a:p>
            <a:endParaRPr lang="ru-RU" sz="1200" dirty="0"/>
          </a:p>
          <a:p>
            <a:r>
              <a:rPr lang="ru-RU" sz="1200" dirty="0"/>
              <a:t>Простейшие диагностики «Цветик-   </a:t>
            </a:r>
            <a:r>
              <a:rPr lang="ru-RU" sz="1200" dirty="0" err="1"/>
              <a:t>семицветик</a:t>
            </a:r>
            <a:r>
              <a:rPr lang="ru-RU" sz="1200" dirty="0"/>
              <a:t>».</a:t>
            </a:r>
          </a:p>
          <a:p>
            <a:r>
              <a:rPr lang="ru-RU" sz="1200" dirty="0"/>
              <a:t>Практикум.</a:t>
            </a:r>
          </a:p>
          <a:p>
            <a:endParaRPr lang="ru-RU" sz="1200" dirty="0"/>
          </a:p>
          <a:p>
            <a:r>
              <a:rPr lang="ru-RU" sz="1200" dirty="0"/>
              <a:t>Учимся писать плакаты пером, фломастерами, красками.</a:t>
            </a:r>
          </a:p>
          <a:p>
            <a:endParaRPr lang="ru-RU" sz="1200" dirty="0"/>
          </a:p>
          <a:p>
            <a:r>
              <a:rPr lang="ru-RU" sz="1200" dirty="0"/>
              <a:t>Игры с запоминанием песен.</a:t>
            </a:r>
          </a:p>
          <a:p>
            <a:endParaRPr lang="ru-RU" sz="1200" dirty="0"/>
          </a:p>
          <a:p>
            <a:r>
              <a:rPr lang="ru-RU" sz="1200" dirty="0"/>
              <a:t>Практикум проведения КТД.</a:t>
            </a:r>
          </a:p>
          <a:p>
            <a:endParaRPr lang="ru-RU" sz="1200" dirty="0"/>
          </a:p>
          <a:p>
            <a:r>
              <a:rPr lang="ru-RU" sz="1200" dirty="0"/>
              <a:t>Анкетирование.</a:t>
            </a:r>
          </a:p>
          <a:p>
            <a:endParaRPr lang="ru-RU" sz="1200" dirty="0"/>
          </a:p>
          <a:p>
            <a:r>
              <a:rPr lang="ru-RU" sz="1200" dirty="0"/>
              <a:t>День Здоровья. Поход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114</TotalTime>
  <Words>352</Words>
  <Application>Microsoft Office PowerPoint</Application>
  <PresentationFormat>Экран (4:3)</PresentationFormat>
  <Paragraphs>111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Программа развития ШДО «Искатели» до 2020 года</vt:lpstr>
      <vt:lpstr>Слайд 2</vt:lpstr>
      <vt:lpstr>Слайд 3</vt:lpstr>
      <vt:lpstr>Работа органов самоуправления.</vt:lpstr>
      <vt:lpstr>Модель развития самоуправления ШДО</vt:lpstr>
      <vt:lpstr>Структура ШДО</vt:lpstr>
      <vt:lpstr>Слайд 7</vt:lpstr>
      <vt:lpstr>План действий по                                    общее к-во        теоре-          практи- реализации                                                 часов             тические    ческие программы</vt:lpstr>
      <vt:lpstr>План учебы актива ШДО</vt:lpstr>
      <vt:lpstr>Ожидаемые результаты</vt:lpstr>
      <vt:lpstr>…. И  главное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развития ШДО «Искатели» до 2020 года</dc:title>
  <dc:creator>user</dc:creator>
  <cp:lastModifiedBy>user</cp:lastModifiedBy>
  <cp:revision>16</cp:revision>
  <dcterms:created xsi:type="dcterms:W3CDTF">2015-02-11T16:09:08Z</dcterms:created>
  <dcterms:modified xsi:type="dcterms:W3CDTF">2015-02-16T17:13:38Z</dcterms:modified>
</cp:coreProperties>
</file>