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69" r:id="rId4"/>
    <p:sldId id="258" r:id="rId5"/>
    <p:sldId id="259" r:id="rId6"/>
    <p:sldId id="273" r:id="rId7"/>
    <p:sldId id="276" r:id="rId8"/>
    <p:sldId id="275" r:id="rId9"/>
    <p:sldId id="277" r:id="rId10"/>
    <p:sldId id="271" r:id="rId11"/>
    <p:sldId id="274" r:id="rId12"/>
    <p:sldId id="278" r:id="rId13"/>
    <p:sldId id="288" r:id="rId14"/>
    <p:sldId id="272" r:id="rId15"/>
    <p:sldId id="296" r:id="rId16"/>
    <p:sldId id="280" r:id="rId17"/>
    <p:sldId id="281" r:id="rId18"/>
    <p:sldId id="293" r:id="rId19"/>
    <p:sldId id="266" r:id="rId20"/>
    <p:sldId id="294" r:id="rId21"/>
    <p:sldId id="295" r:id="rId22"/>
    <p:sldId id="282" r:id="rId23"/>
    <p:sldId id="260" r:id="rId24"/>
    <p:sldId id="262" r:id="rId25"/>
    <p:sldId id="263" r:id="rId26"/>
    <p:sldId id="264" r:id="rId27"/>
    <p:sldId id="289" r:id="rId28"/>
    <p:sldId id="267" r:id="rId29"/>
    <p:sldId id="290" r:id="rId30"/>
    <p:sldId id="291" r:id="rId31"/>
    <p:sldId id="268" r:id="rId32"/>
    <p:sldId id="292" r:id="rId33"/>
    <p:sldId id="284" r:id="rId34"/>
    <p:sldId id="285" r:id="rId35"/>
    <p:sldId id="286" r:id="rId3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66"/>
    <a:srgbClr val="000066"/>
    <a:srgbClr val="CC3300"/>
    <a:srgbClr val="CC0000"/>
    <a:srgbClr val="FFFF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9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628B102-2606-4F3C-B495-CBDE2552EA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55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5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5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5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53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16F04-5C17-4591-B40B-253E16962E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98463"/>
      </p:ext>
    </p:extLst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B0A40-AD28-472F-9991-84D5AAE858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242345"/>
      </p:ext>
    </p:extLst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82E3A-C43E-42DF-B407-1951CB6F929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92506"/>
      </p:ext>
    </p:extLst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7E502-92F9-4DC9-97A0-95E01D19FD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043248"/>
      </p:ext>
    </p:extLst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4EA01-D0C4-4E51-A66E-D1FE803B42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631710"/>
      </p:ext>
    </p:extLst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F02B-3BC4-41B5-B106-F430641031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47254"/>
      </p:ext>
    </p:extLst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08433-6985-4C9C-84BF-0E04780D35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78990"/>
      </p:ext>
    </p:extLst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9F49F-0225-44C8-B31C-7A9B492AA5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409068"/>
      </p:ext>
    </p:extLst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18E68-29A2-47C4-8996-78661B5269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259191"/>
      </p:ext>
    </p:extLst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C4B46-55C3-415B-9C08-E64ED211188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428596"/>
      </p:ext>
    </p:extLst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C87BBC3F-58A9-4CC2-A600-1A063E2919F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45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5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5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5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5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5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5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lamtat.ru/index/0-21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ru.wikipedia.org/wiki/%D0%A4%D0%B0%D0%B9%D0%BB:Buddhism_in_Russia.pn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0%D0%BD%D0%BA%D1%82-%D0%9F%D0%B5%D1%82%D0%B5%D1%80%D0%B1%D1%83%D1%80%D0%B3" TargetMode="External"/><Relationship Id="rId3" Type="http://schemas.openxmlformats.org/officeDocument/2006/relationships/hyperlink" Target="http://ru.wikipedia.org/wiki/%D0%A2%D1%8B%D0%B2%D0%B0" TargetMode="External"/><Relationship Id="rId7" Type="http://schemas.openxmlformats.org/officeDocument/2006/relationships/hyperlink" Target="http://ru.wikipedia.org/wiki/%D0%98%D1%80%D0%BA%D1%83%D1%82%D1%81%D0%BA%D0%B0%D1%8F_%D0%BE%D0%B1%D0%BB%D0%B0%D1%81%D1%82%D1%8C" TargetMode="External"/><Relationship Id="rId2" Type="http://schemas.openxmlformats.org/officeDocument/2006/relationships/hyperlink" Target="http://ru.wikipedia.org/wiki/%D0%91%D1%83%D1%80%D1%8F%D1%82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7%D0%B0%D0%B1%D0%B0%D0%B9%D0%BA%D0%B0%D0%BB%D1%8C%D1%81%D0%BA%D0%B8%D0%B9_%D0%BA%D1%80%D0%B0%D0%B9" TargetMode="External"/><Relationship Id="rId5" Type="http://schemas.openxmlformats.org/officeDocument/2006/relationships/hyperlink" Target="http://ru.wikipedia.org/wiki/%D0%A2%D1%8E%D0%BC%D0%B5%D0%BD%D1%81%D0%BA%D0%B0%D1%8F_%D0%BE%D0%B1%D0%BB%D0%B0%D1%81%D1%82%D1%8C" TargetMode="External"/><Relationship Id="rId4" Type="http://schemas.openxmlformats.org/officeDocument/2006/relationships/hyperlink" Target="http://ru.wikipedia.org/wiki/%D0%9A%D0%B0%D0%BB%D0%BC%D1%8B%D0%BA%D0%B8%D1%8F" TargetMode="External"/><Relationship Id="rId9" Type="http://schemas.openxmlformats.org/officeDocument/2006/relationships/hyperlink" Target="http://ru.wikipedia.org/wiki/%D0%9C%D0%BE%D1%81%D0%BA%D0%B2%D0%B0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5%D0%BB%D0%B8%D0%B7%D0%B0%D0%B2%D0%B5%D1%82%D0%B0_%D0%9F%D0%B5%D1%82%D1%80%D0%BE%D0%B2%D0%BD%D0%B0" TargetMode="External"/><Relationship Id="rId2" Type="http://schemas.openxmlformats.org/officeDocument/2006/relationships/hyperlink" Target="http://ru.wikipedia.org/wiki/174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upload.wikimedia.org/wikipedia/commons/7/7e/Ivolgaa-peatempel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1%83%D0%B1%D0%B5%D0%BD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ru.wikipedia.org/wiki/%D0%A4%D0%B0%D0%B9%D0%BB:SB_-_Altay_shaman_with_gong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1" Type="http://schemas.openxmlformats.org/officeDocument/2006/relationships/tags" Target="../tags/tag1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>
                <a:solidFill>
                  <a:schemeClr val="bg2"/>
                </a:solidFill>
              </a:rPr>
              <a:t>Религии России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286000"/>
          </a:xfrm>
        </p:spPr>
        <p:txBody>
          <a:bodyPr/>
          <a:lstStyle/>
          <a:p>
            <a:r>
              <a:rPr lang="ru-RU"/>
              <a:t>Роль религий в формировании Российского государства. Преобладающие религии страны.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>
                <a:solidFill>
                  <a:srgbClr val="660066"/>
                </a:solidFill>
                <a:effectLst/>
              </a:rPr>
              <a:t>Ислам-</a:t>
            </a:r>
          </a:p>
        </p:txBody>
      </p:sp>
      <p:pic>
        <p:nvPicPr>
          <p:cNvPr id="77828" name="Picture 4" descr="mec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304800"/>
            <a:ext cx="6019800" cy="4514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381000" y="5029200"/>
            <a:ext cx="84582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Ислам возник в начале 7 в. на Аравийском полуострове. Его основателем является </a:t>
            </a:r>
            <a:r>
              <a:rPr lang="ru-RU" sz="2800">
                <a:solidFill>
                  <a:srgbClr val="FFFF00"/>
                </a:solidFill>
                <a:effectLst/>
              </a:rPr>
              <a:t>пророк Мухаммед</a:t>
            </a:r>
            <a:r>
              <a:rPr lang="ru-RU" sz="2800">
                <a:solidFill>
                  <a:schemeClr val="bg2"/>
                </a:solidFill>
                <a:effectLst/>
              </a:rPr>
              <a:t>.</a:t>
            </a:r>
            <a:r>
              <a:rPr lang="ru-RU" sz="28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Главные святыни мусульман – города Мекка и Медина.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6858000" y="4343400"/>
            <a:ext cx="1676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i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мечеть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6553200" y="1524000"/>
            <a:ext cx="21336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="1">
                <a:solidFill>
                  <a:srgbClr val="006600"/>
                </a:solidFill>
                <a:effectLst/>
              </a:rPr>
              <a:t>Самая молодая религия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>
                <a:solidFill>
                  <a:schemeClr val="accent1"/>
                </a:solidFill>
              </a:rPr>
              <a:t>Ислам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0" name="Picture 4" descr="J03010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97225"/>
            <a:ext cx="4567238" cy="33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28600" y="609600"/>
            <a:ext cx="38862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Принятие ислама на Северном Кавказе продолжалось почти </a:t>
            </a:r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тысячу лет!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>
                <a:solidFill>
                  <a:schemeClr val="accent1"/>
                </a:solidFill>
              </a:rPr>
              <a:t>Ислам</a:t>
            </a:r>
          </a:p>
        </p:txBody>
      </p:sp>
      <p:pic>
        <p:nvPicPr>
          <p:cNvPr id="87044" name="Picture 4" descr="kulsharifkazan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228600"/>
            <a:ext cx="3581400" cy="3581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5486400" y="1600200"/>
            <a:ext cx="32004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Мусульманское культовое сооружение – </a:t>
            </a:r>
            <a:r>
              <a:rPr lang="ru-RU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мечеть.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5486400" y="5486400"/>
            <a:ext cx="3429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Кремль в Казани</a:t>
            </a:r>
          </a:p>
        </p:txBody>
      </p:sp>
      <p:pic>
        <p:nvPicPr>
          <p:cNvPr id="87047" name="Picture 7" descr="Мечети Татарстана. Кул-Шариф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32575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8309" name="Picture 5" descr="2668377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8600"/>
            <a:ext cx="4187825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228600" y="533400"/>
            <a:ext cx="4724400" cy="594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качестве государственной религии в 922 г. ислам был принят  Волжской  Болгарией. Государство существовало до монгольского нашествия на территории современного </a:t>
            </a:r>
            <a:r>
              <a:rPr lang="ru-RU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Татарстана и Самарской области.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>
                <a:solidFill>
                  <a:srgbClr val="CC3300"/>
                </a:solidFill>
              </a:rPr>
              <a:t>Буддизм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2800" y="1981200"/>
            <a:ext cx="5334000" cy="4114800"/>
          </a:xfrm>
        </p:spPr>
        <p:txBody>
          <a:bodyPr/>
          <a:lstStyle/>
          <a:p>
            <a:r>
              <a:rPr lang="ru-RU">
                <a:solidFill>
                  <a:schemeClr val="bg2"/>
                </a:solidFill>
              </a:rPr>
              <a:t>Самая древняя религия.  Его основатель индийский принц Гуатама Шакья – Муни, которого последователи называли </a:t>
            </a:r>
            <a:r>
              <a:rPr lang="ru-RU">
                <a:solidFill>
                  <a:srgbClr val="FFFF00"/>
                </a:solidFill>
              </a:rPr>
              <a:t>БУДДОЙ</a:t>
            </a:r>
            <a:r>
              <a:rPr lang="ru-RU">
                <a:solidFill>
                  <a:schemeClr val="bg2"/>
                </a:solidFill>
              </a:rPr>
              <a:t>, или «просветленным»</a:t>
            </a:r>
          </a:p>
        </p:txBody>
      </p:sp>
      <p:pic>
        <p:nvPicPr>
          <p:cNvPr id="78852" name="Picture 4" descr="J03009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6675"/>
            <a:ext cx="4191000" cy="397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7525" name="Picture 5" descr="220px-Buddhism_in_Russi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0"/>
            <a:ext cx="8531225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>
                <a:solidFill>
                  <a:srgbClr val="CC3300"/>
                </a:solidFill>
              </a:rPr>
              <a:t>Буддизм</a:t>
            </a:r>
          </a:p>
        </p:txBody>
      </p:sp>
      <p:pic>
        <p:nvPicPr>
          <p:cNvPr id="89092" name="Picture 4" descr="lam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743200"/>
            <a:ext cx="50800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5334000" y="1752600"/>
            <a:ext cx="39624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Религия  получила распространение среди </a:t>
            </a:r>
            <a:r>
              <a:rPr lang="ru-RU" sz="3600">
                <a:solidFill>
                  <a:srgbClr val="FFFF00"/>
                </a:solidFill>
                <a:effectLst/>
              </a:rPr>
              <a:t>монголоязычных </a:t>
            </a: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народов (каких?)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6" name="Picture 4" descr="lam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228600"/>
            <a:ext cx="8686800" cy="6515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38800"/>
          </a:xfrm>
        </p:spPr>
        <p:txBody>
          <a:bodyPr/>
          <a:lstStyle/>
          <a:p>
            <a:r>
              <a:rPr lang="ru-RU" b="1">
                <a:solidFill>
                  <a:srgbClr val="000066"/>
                </a:solidFill>
              </a:rPr>
              <a:t>Буддизм в России</a:t>
            </a:r>
            <a:r>
              <a:rPr lang="ru-RU">
                <a:solidFill>
                  <a:srgbClr val="000066"/>
                </a:solidFill>
              </a:rPr>
              <a:t> — одна из распространенных на территории страны религиозных традиций. Традиционными районами, где исповедуется буддизм, являются </a:t>
            </a:r>
            <a:r>
              <a:rPr lang="ru-RU">
                <a:solidFill>
                  <a:srgbClr val="FFFF00"/>
                </a:solidFill>
                <a:hlinkClick r:id="rId2" tooltip="Бурятия"/>
              </a:rPr>
              <a:t>Бурятия</a:t>
            </a:r>
            <a:r>
              <a:rPr lang="ru-RU">
                <a:solidFill>
                  <a:srgbClr val="FFFF00"/>
                </a:solidFill>
              </a:rPr>
              <a:t>, </a:t>
            </a:r>
            <a:r>
              <a:rPr lang="ru-RU">
                <a:solidFill>
                  <a:srgbClr val="FFFF00"/>
                </a:solidFill>
                <a:hlinkClick r:id="rId3" tooltip="Тыва"/>
              </a:rPr>
              <a:t>Тыва</a:t>
            </a:r>
            <a:r>
              <a:rPr lang="ru-RU">
                <a:solidFill>
                  <a:srgbClr val="FFFF00"/>
                </a:solidFill>
              </a:rPr>
              <a:t>, </a:t>
            </a:r>
            <a:r>
              <a:rPr lang="ru-RU">
                <a:solidFill>
                  <a:srgbClr val="FFFF00"/>
                </a:solidFill>
                <a:hlinkClick r:id="rId4" tooltip="Калмыкия"/>
              </a:rPr>
              <a:t>Калмыкия</a:t>
            </a:r>
            <a:r>
              <a:rPr lang="ru-RU">
                <a:solidFill>
                  <a:srgbClr val="FFFF00"/>
                </a:solidFill>
              </a:rPr>
              <a:t>, </a:t>
            </a:r>
            <a:r>
              <a:rPr lang="ru-RU">
                <a:solidFill>
                  <a:srgbClr val="FFFF00"/>
                </a:solidFill>
                <a:hlinkClick r:id="rId5" tooltip="Тюменская область"/>
              </a:rPr>
              <a:t>Тюменская область</a:t>
            </a:r>
            <a:r>
              <a:rPr lang="ru-RU">
                <a:solidFill>
                  <a:srgbClr val="FFFF00"/>
                </a:solidFill>
              </a:rPr>
              <a:t>, </a:t>
            </a:r>
            <a:r>
              <a:rPr lang="ru-RU">
                <a:solidFill>
                  <a:srgbClr val="FFFF00"/>
                </a:solidFill>
                <a:hlinkClick r:id="rId6" tooltip="Забайкальский край"/>
              </a:rPr>
              <a:t>Забайкальский край</a:t>
            </a:r>
            <a:r>
              <a:rPr lang="ru-RU">
                <a:solidFill>
                  <a:srgbClr val="FFFF00"/>
                </a:solidFill>
              </a:rPr>
              <a:t> и </a:t>
            </a:r>
            <a:r>
              <a:rPr lang="ru-RU">
                <a:solidFill>
                  <a:srgbClr val="FFFF00"/>
                </a:solidFill>
                <a:hlinkClick r:id="rId7" tooltip="Иркутская область"/>
              </a:rPr>
              <a:t>Иркутская область</a:t>
            </a:r>
            <a:r>
              <a:rPr lang="ru-RU">
                <a:solidFill>
                  <a:srgbClr val="FFFF00"/>
                </a:solidFill>
              </a:rPr>
              <a:t>.</a:t>
            </a:r>
            <a:r>
              <a:rPr lang="ru-RU">
                <a:solidFill>
                  <a:srgbClr val="000066"/>
                </a:solidFill>
              </a:rPr>
              <a:t> Также буддийские общины существуют в </a:t>
            </a:r>
            <a:r>
              <a:rPr lang="ru-RU">
                <a:solidFill>
                  <a:srgbClr val="000066"/>
                </a:solidFill>
                <a:hlinkClick r:id="rId8" tooltip="Санкт-Петербург"/>
              </a:rPr>
              <a:t>Санкт-Петербурге</a:t>
            </a:r>
            <a:r>
              <a:rPr lang="ru-RU">
                <a:solidFill>
                  <a:srgbClr val="000066"/>
                </a:solidFill>
              </a:rPr>
              <a:t>, </a:t>
            </a:r>
            <a:r>
              <a:rPr lang="ru-RU">
                <a:solidFill>
                  <a:srgbClr val="000066"/>
                </a:solidFill>
                <a:hlinkClick r:id="rId9" tooltip="Москва"/>
              </a:rPr>
              <a:t>Москве</a:t>
            </a:r>
            <a:r>
              <a:rPr lang="ru-RU">
                <a:solidFill>
                  <a:srgbClr val="000066"/>
                </a:solidFill>
              </a:rPr>
              <a:t> и других городах. </a:t>
            </a:r>
          </a:p>
        </p:txBody>
      </p:sp>
    </p:spTree>
  </p:cSld>
  <p:clrMapOvr>
    <a:masterClrMapping/>
  </p:clrMapOvr>
  <p:transition spd="slow"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8" name="Picture 4" descr="bud1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693420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FF00"/>
                </a:solidFill>
              </a:rPr>
              <a:t>Задачи</a:t>
            </a:r>
            <a:r>
              <a:rPr lang="ru-RU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1. Познакомиться с религиозным составом России</a:t>
            </a:r>
          </a:p>
          <a:p>
            <a:r>
              <a:rPr lang="ru-RU"/>
              <a:t>2. Выделить этапы формирования религиозной карты</a:t>
            </a:r>
          </a:p>
          <a:p>
            <a:r>
              <a:rPr lang="ru-RU"/>
              <a:t>3. Сопоставить географию религий с внешней политикой России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5486400"/>
          </a:xfrm>
        </p:spPr>
        <p:txBody>
          <a:bodyPr/>
          <a:lstStyle/>
          <a:p>
            <a:r>
              <a:rPr lang="ru-RU" sz="3600"/>
              <a:t>На территории Российского государства буддизм существует с начала XVII века, когда некоторые калмыцкие племена приняли российское подданство.</a:t>
            </a:r>
          </a:p>
          <a:p>
            <a:r>
              <a:rPr lang="ru-RU" sz="3600"/>
              <a:t>В </a:t>
            </a:r>
            <a:r>
              <a:rPr lang="ru-RU" sz="3600" i="1">
                <a:hlinkClick r:id="rId2" tooltip="1741"/>
              </a:rPr>
              <a:t>1741</a:t>
            </a:r>
            <a:r>
              <a:rPr lang="ru-RU" sz="3600"/>
              <a:t> году Указом императрицы </a:t>
            </a:r>
            <a:r>
              <a:rPr lang="ru-RU" sz="3600" b="1">
                <a:hlinkClick r:id="rId3" tooltip="Елизавета Петровна"/>
              </a:rPr>
              <a:t>Елизаветы Петровны</a:t>
            </a:r>
            <a:r>
              <a:rPr lang="ru-RU" sz="3600"/>
              <a:t> буддизм был признан в Российской империи официально.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562600"/>
            <a:ext cx="8229600" cy="5334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/>
              <a:t>Иволгинский дацан</a:t>
            </a:r>
          </a:p>
        </p:txBody>
      </p:sp>
      <p:pic>
        <p:nvPicPr>
          <p:cNvPr id="106501" name="Picture 5" descr="Файл:Ivolgaa-peatempe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6200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>
                <a:solidFill>
                  <a:srgbClr val="CC3300"/>
                </a:solidFill>
              </a:rPr>
              <a:t>Буддизм</a:t>
            </a:r>
          </a:p>
        </p:txBody>
      </p:sp>
      <p:pic>
        <p:nvPicPr>
          <p:cNvPr id="91140" name="Picture 4" descr="J019553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2286000"/>
            <a:ext cx="3457575" cy="42560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152400" y="1752600"/>
            <a:ext cx="51054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Главные богослужения совершают ламы в буддийских монастырях. В Бурятии их называют </a:t>
            </a:r>
            <a:r>
              <a:rPr lang="ru-RU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дацанами</a:t>
            </a: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в Калмыкии – </a:t>
            </a:r>
            <a:r>
              <a:rPr lang="ru-RU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хурулами,</a:t>
            </a: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Тыве – </a:t>
            </a:r>
            <a:r>
              <a:rPr lang="ru-RU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хурэ.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chemeClr val="folHlink"/>
              </a:solidFill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28600" y="4191000"/>
            <a:ext cx="861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36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990600" y="32004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990600" y="2743200"/>
            <a:ext cx="2819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990600" y="2743200"/>
            <a:ext cx="3276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1219200" y="3581400"/>
            <a:ext cx="29718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иудаизм</a:t>
            </a:r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4953000" y="3581400"/>
            <a:ext cx="29718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шаманизм</a:t>
            </a: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1219200" y="685800"/>
            <a:ext cx="67818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3600" b="1">
                <a:effectLst/>
              </a:rPr>
              <a:t>Национальные  религии</a:t>
            </a:r>
            <a:endParaRPr lang="ru-RU" sz="3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6574" name="Line 14"/>
          <p:cNvSpPr>
            <a:spLocks noChangeShapeType="1"/>
          </p:cNvSpPr>
          <p:nvPr/>
        </p:nvSpPr>
        <p:spPr bwMode="auto">
          <a:xfrm flipH="1">
            <a:off x="2895600" y="1752600"/>
            <a:ext cx="1676400" cy="18288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ru-RU"/>
          </a:p>
        </p:txBody>
      </p:sp>
      <p:sp>
        <p:nvSpPr>
          <p:cNvPr id="66575" name="Line 15"/>
          <p:cNvSpPr>
            <a:spLocks noChangeShapeType="1"/>
          </p:cNvSpPr>
          <p:nvPr/>
        </p:nvSpPr>
        <p:spPr bwMode="auto">
          <a:xfrm>
            <a:off x="4953000" y="1905000"/>
            <a:ext cx="1905000" cy="18288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ru-RU"/>
          </a:p>
        </p:txBody>
      </p:sp>
      <p:sp>
        <p:nvSpPr>
          <p:cNvPr id="66576" name="Line 16"/>
          <p:cNvSpPr>
            <a:spLocks noChangeShapeType="1"/>
          </p:cNvSpPr>
          <p:nvPr/>
        </p:nvSpPr>
        <p:spPr bwMode="auto">
          <a:xfrm flipH="1">
            <a:off x="2743200" y="1981200"/>
            <a:ext cx="10668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>
            <a:off x="5029200" y="1981200"/>
            <a:ext cx="1447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0066"/>
                </a:solidFill>
              </a:rPr>
              <a:t>Иудаизм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477000" y="2057400"/>
            <a:ext cx="24384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Иудаизм исповедуют </a:t>
            </a:r>
            <a:r>
              <a:rPr lang="ru-RU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евреи</a:t>
            </a:r>
          </a:p>
        </p:txBody>
      </p:sp>
      <p:pic>
        <p:nvPicPr>
          <p:cNvPr id="68614" name="Picture 6" descr="J028592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51013"/>
            <a:ext cx="48768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0066"/>
                </a:solidFill>
              </a:rPr>
              <a:t>Иудаизм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6" name="Picture 4" descr="jeu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90750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5943600" y="2286000"/>
            <a:ext cx="28194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Культовое иудаистское сооружение</a:t>
            </a: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 - </a:t>
            </a:r>
            <a:r>
              <a:rPr lang="ru-RU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синагога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0066"/>
                </a:solidFill>
              </a:rPr>
              <a:t>Иудаизм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60" name="Picture 4" descr="mec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95600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5486400" y="1371600"/>
            <a:ext cx="3048000" cy="545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Распространение религии связано с расселением евреев – крупные города, значительные культурные и научные центры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9332" name="Picture 4" descr="jeu1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8001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0066"/>
                </a:solidFill>
              </a:rPr>
              <a:t>Шаманизм</a:t>
            </a:r>
            <a:br>
              <a:rPr lang="ru-RU" b="1">
                <a:solidFill>
                  <a:srgbClr val="660066"/>
                </a:solidFill>
              </a:rPr>
            </a:br>
            <a:endParaRPr lang="ru-RU" b="1">
              <a:solidFill>
                <a:srgbClr val="660066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3352800" cy="4876800"/>
          </a:xfrm>
        </p:spPr>
        <p:txBody>
          <a:bodyPr/>
          <a:lstStyle/>
          <a:p>
            <a:r>
              <a:rPr lang="ru-RU" sz="3600"/>
              <a:t>Представители малых народностей Севера, Сибири и Дальнего Востока исповедуют </a:t>
            </a:r>
            <a:r>
              <a:rPr lang="ru-RU" sz="3600">
                <a:solidFill>
                  <a:srgbClr val="FFFF00"/>
                </a:solidFill>
              </a:rPr>
              <a:t>шаманизм.</a:t>
            </a:r>
          </a:p>
        </p:txBody>
      </p:sp>
      <p:pic>
        <p:nvPicPr>
          <p:cNvPr id="73733" name="Picture 5" descr="sha3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8229600" cy="4114800"/>
          </a:xfrm>
        </p:spPr>
        <p:txBody>
          <a:bodyPr/>
          <a:lstStyle/>
          <a:p>
            <a:endParaRPr lang="ru-RU"/>
          </a:p>
        </p:txBody>
      </p:sp>
      <p:pic>
        <p:nvPicPr>
          <p:cNvPr id="100356" name="Picture 4" descr="ukr4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105150"/>
            <a:ext cx="47244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86868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Готовясь к экстатическому путешествию, шаман надевает ритуальный костюм и бьёт в </a:t>
            </a:r>
            <a:r>
              <a:rPr lang="ru-RU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3" tooltip="Бубен"/>
              </a:rPr>
              <a:t>бубен</a:t>
            </a:r>
            <a:r>
              <a:rPr lang="ru-RU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(или играет на специальном инструменте). Во время экстаза он может превратиться в дикого зверя и наброситься на других шаманов. Способность шамана путешествовать в иные миры и видеть сверхъестественные существа (богов, демонов, духов умерших и т. п.) послужила решающим фактором познания смерти.</a:t>
            </a: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FFFF00"/>
                </a:solidFill>
              </a:rPr>
              <a:t>Какие религии исповедуются народами России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609600" y="5029200"/>
            <a:ext cx="22860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400">
                <a:solidFill>
                  <a:schemeClr val="tx1"/>
                </a:solidFill>
                <a:effectLst/>
              </a:rPr>
              <a:t>христианство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6172200" y="5029200"/>
            <a:ext cx="22860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400">
                <a:solidFill>
                  <a:schemeClr val="tx1"/>
                </a:solidFill>
                <a:effectLst/>
              </a:rPr>
              <a:t>буддизм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2895600" y="2209800"/>
            <a:ext cx="29718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800">
                <a:solidFill>
                  <a:schemeClr val="tx1"/>
                </a:solidFill>
                <a:effectLst/>
              </a:rPr>
              <a:t>Мировые религии</a:t>
            </a:r>
          </a:p>
        </p:txBody>
      </p:sp>
      <p:sp>
        <p:nvSpPr>
          <p:cNvPr id="7578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429000" y="5029200"/>
            <a:ext cx="2286000" cy="838200"/>
          </a:xfrm>
          <a:solidFill>
            <a:schemeClr val="accent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>
                <a:effectLst/>
              </a:rPr>
              <a:t>ислам</a:t>
            </a:r>
          </a:p>
          <a:p>
            <a:pPr algn="ctr">
              <a:buFont typeface="Wingdings" pitchFamily="2" charset="2"/>
              <a:buNone/>
            </a:pPr>
            <a:endParaRPr lang="ru-RU" sz="2400">
              <a:effectLst/>
            </a:endParaRPr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 flipH="1">
            <a:off x="1828800" y="3429000"/>
            <a:ext cx="10668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>
            <a:off x="4419600" y="3429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5867400" y="3429000"/>
            <a:ext cx="1447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1380" name="Picture 4" descr="sha1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44958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1" name="Picture 5" descr="sha2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19400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ru-RU" b="1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74756" name="Picture 4" descr="sha4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77724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57200" y="6096000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66"/>
                </a:solidFill>
                <a:effectLst/>
              </a:rPr>
              <a:t>Объекты поклонения силам природы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05" name="Picture 5" descr="250px-SB_-_Altay_shaman_with_go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038"/>
            <a:ext cx="4286250" cy="658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4876800" y="5181600"/>
            <a:ext cx="39624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Алтайская шаманка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4648200" y="228600"/>
            <a:ext cx="4267200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Шаман</a:t>
            </a:r>
            <a:r>
              <a:rPr lang="ru-RU" sz="28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является избранником духов. Это означает, что шаманами становятся не по своей воле, не вследствие обучения, а по воле духа, вселяющегося в шамана. Иногда встречается термин </a:t>
            </a:r>
            <a:r>
              <a:rPr lang="ru-RU" sz="2800" i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шаманская болезнь</a:t>
            </a:r>
            <a:r>
              <a:rPr lang="ru-RU" sz="28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</a:p>
        </p:txBody>
      </p:sp>
    </p:spTree>
  </p:cSld>
  <p:clrMapOvr>
    <a:masterClrMapping/>
  </p:clrMapOvr>
  <p:transition spd="slow">
    <p:wedg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ru-RU" sz="4000">
                <a:solidFill>
                  <a:srgbClr val="FFFF00"/>
                </a:solidFill>
                <a:effectLst/>
              </a:rPr>
              <a:t>Влияние религий на внешнюю политику России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1905000" y="1600200"/>
            <a:ext cx="723900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solidFill>
                  <a:schemeClr val="bg2"/>
                </a:solidFill>
                <a:effectLst/>
              </a:rPr>
              <a:t>Россия поддерживала и поддерживает  дружественные связи с теми странами, где преобладает православная религия: </a:t>
            </a:r>
            <a:r>
              <a:rPr lang="ru-RU" sz="3200">
                <a:solidFill>
                  <a:srgbClr val="FFFF00"/>
                </a:solidFill>
                <a:effectLst/>
              </a:rPr>
              <a:t>Греция, Болгария, Сербия и Черногория, Македония, Румыния.</a:t>
            </a:r>
            <a:r>
              <a:rPr lang="ru-RU" sz="3200">
                <a:solidFill>
                  <a:schemeClr val="bg2"/>
                </a:solidFill>
                <a:effectLst/>
              </a:rPr>
              <a:t> Религиозная общность способствует поддержанию крепких связей с </a:t>
            </a:r>
            <a:r>
              <a:rPr lang="ru-RU" sz="3200">
                <a:solidFill>
                  <a:srgbClr val="FFFF00"/>
                </a:solidFill>
                <a:effectLst/>
              </a:rPr>
              <a:t>Украиной и Белоруссией.</a:t>
            </a:r>
          </a:p>
        </p:txBody>
      </p:sp>
      <p:pic>
        <p:nvPicPr>
          <p:cNvPr id="93191" name="Picture 7" descr="J0336887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629150"/>
            <a:ext cx="2057400" cy="2057400"/>
          </a:xfrm>
          <a:noFill/>
          <a:ln/>
        </p:spPr>
      </p:pic>
      <p:pic>
        <p:nvPicPr>
          <p:cNvPr id="93192" name="~PP1904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823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31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9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FFFF00"/>
                </a:solidFill>
                <a:effectLst/>
              </a:rPr>
              <a:t>Письменно ответить </a:t>
            </a:r>
            <a:br>
              <a:rPr lang="ru-RU" sz="4000" b="1">
                <a:solidFill>
                  <a:srgbClr val="FFFF00"/>
                </a:solidFill>
                <a:effectLst/>
              </a:rPr>
            </a:br>
            <a:r>
              <a:rPr lang="ru-RU" sz="4000" b="1">
                <a:solidFill>
                  <a:srgbClr val="FFFF00"/>
                </a:solidFill>
                <a:effectLst/>
              </a:rPr>
              <a:t>на вопросы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81200"/>
            <a:ext cx="72390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1. Мировые религии – это…?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2. Когда возникли религии, их возраст?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3.Лавра – это?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4. Назовите крупнейшие лавры России. Где они расположены?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5. Когда и где возник буддизм?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6. Кто такие ламы?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000066"/>
                </a:solidFill>
                <a:effectLst/>
              </a:rPr>
              <a:t>7. Когда буддизм появился на территории Русского государства?</a:t>
            </a: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ru-RU" sz="2800">
              <a:solidFill>
                <a:srgbClr val="000066"/>
              </a:solidFill>
              <a:effectLst/>
            </a:endParaRPr>
          </a:p>
          <a:p>
            <a:pPr>
              <a:lnSpc>
                <a:spcPct val="90000"/>
              </a:lnSpc>
            </a:pPr>
            <a:endParaRPr lang="ru-RU" sz="2800">
              <a:solidFill>
                <a:srgbClr val="000066"/>
              </a:solidFill>
              <a:effectLst/>
            </a:endParaRPr>
          </a:p>
          <a:p>
            <a:pPr>
              <a:lnSpc>
                <a:spcPct val="90000"/>
              </a:lnSpc>
            </a:pPr>
            <a:endParaRPr lang="ru-RU" sz="2800">
              <a:solidFill>
                <a:srgbClr val="000066"/>
              </a:solidFill>
            </a:endParaRPr>
          </a:p>
        </p:txBody>
      </p:sp>
      <p:pic>
        <p:nvPicPr>
          <p:cNvPr id="95236" name="Picture 4" descr="J02991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86200"/>
            <a:ext cx="1611313" cy="264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FFFF00"/>
                </a:solidFill>
                <a:effectLst/>
              </a:rPr>
              <a:t>Письменно ответить </a:t>
            </a:r>
            <a:br>
              <a:rPr lang="ru-RU" sz="4000" b="1">
                <a:solidFill>
                  <a:srgbClr val="FFFF00"/>
                </a:solidFill>
                <a:effectLst/>
              </a:rPr>
            </a:br>
            <a:r>
              <a:rPr lang="ru-RU" sz="4000" b="1">
                <a:solidFill>
                  <a:srgbClr val="FFFF00"/>
                </a:solidFill>
                <a:effectLst/>
              </a:rPr>
              <a:t>на вопросы</a:t>
            </a:r>
          </a:p>
        </p:txBody>
      </p:sp>
      <p:pic>
        <p:nvPicPr>
          <p:cNvPr id="96260" name="Picture 4" descr="J029912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45363" y="4038600"/>
            <a:ext cx="1517650" cy="2490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33400" y="1905000"/>
            <a:ext cx="6477000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>
                <a:solidFill>
                  <a:srgbClr val="000066"/>
                </a:solidFill>
                <a:effectLst/>
              </a:rPr>
              <a:t>8. В каких регионах проживают приверженцы ислама и буддизма?</a:t>
            </a:r>
          </a:p>
          <a:p>
            <a:pPr algn="l">
              <a:spcBef>
                <a:spcPct val="50000"/>
              </a:spcBef>
            </a:pPr>
            <a:r>
              <a:rPr lang="ru-RU" sz="2800">
                <a:solidFill>
                  <a:srgbClr val="000066"/>
                </a:solidFill>
                <a:effectLst/>
              </a:rPr>
              <a:t>9. Почему распространение иудаизма связано с расселением евреев?</a:t>
            </a:r>
          </a:p>
          <a:p>
            <a:pPr algn="l">
              <a:spcBef>
                <a:spcPct val="50000"/>
              </a:spcBef>
            </a:pPr>
            <a:r>
              <a:rPr lang="ru-RU" sz="2800">
                <a:solidFill>
                  <a:srgbClr val="000066"/>
                </a:solidFill>
                <a:effectLst/>
              </a:rPr>
              <a:t>10. Перечислите народы, исповедующие шаманизм.</a:t>
            </a:r>
          </a:p>
          <a:p>
            <a:pPr algn="l">
              <a:spcBef>
                <a:spcPct val="50000"/>
              </a:spcBef>
            </a:pPr>
            <a:endParaRPr lang="ru-RU" sz="2800">
              <a:solidFill>
                <a:srgbClr val="000066"/>
              </a:solidFill>
              <a:effectLst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600" b="1">
                <a:solidFill>
                  <a:srgbClr val="CC0000"/>
                </a:solidFill>
              </a:rPr>
              <a:t>Христианство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me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76400"/>
            <a:ext cx="5867400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2400" y="1600200"/>
            <a:ext cx="2895600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Было основано в 1 в. н.э. учениками Иисуса Христа, </a:t>
            </a:r>
            <a:r>
              <a:rPr lang="ru-RU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апостолами, </a:t>
            </a:r>
            <a:r>
              <a:rPr lang="ru-RU" sz="28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которые проповедывали учение в разных странах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600" b="1">
                <a:solidFill>
                  <a:srgbClr val="CC0000"/>
                </a:solidFill>
              </a:rPr>
              <a:t>Христианство</a:t>
            </a:r>
            <a:r>
              <a:rPr lang="ru-RU" b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xxx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828800"/>
            <a:ext cx="5664200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2133600"/>
            <a:ext cx="30480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Восточная ветвь, направление  христианства-</a:t>
            </a: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православие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600" b="1">
                <a:solidFill>
                  <a:srgbClr val="CC0000"/>
                </a:solidFill>
              </a:rPr>
              <a:t>Христианство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0200" y="1981200"/>
            <a:ext cx="3276600" cy="4114800"/>
          </a:xfrm>
        </p:spPr>
        <p:txBody>
          <a:bodyPr/>
          <a:lstStyle/>
          <a:p>
            <a:r>
              <a:rPr lang="ru-RU">
                <a:solidFill>
                  <a:schemeClr val="bg2"/>
                </a:solidFill>
              </a:rPr>
              <a:t>Славянские народы: русские, украинцы, белорусы – традиционно исповедуют </a:t>
            </a:r>
            <a:r>
              <a:rPr lang="ru-RU">
                <a:solidFill>
                  <a:srgbClr val="FFFF00"/>
                </a:solidFill>
              </a:rPr>
              <a:t>православие.</a:t>
            </a:r>
          </a:p>
        </p:txBody>
      </p:sp>
      <p:pic>
        <p:nvPicPr>
          <p:cNvPr id="79876" name="Picture 4" descr="xxx5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600" b="1">
                <a:solidFill>
                  <a:srgbClr val="CC0000"/>
                </a:solidFill>
              </a:rPr>
              <a:t>Христианство</a:t>
            </a:r>
            <a:r>
              <a:rPr lang="ru-RU"/>
              <a:t> 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>
                <a:solidFill>
                  <a:schemeClr val="bg2"/>
                </a:solidFill>
              </a:rPr>
              <a:t>Россия – самое крупное православное государство в мире: около 90% ее населения составляют  народы  исповедующие </a:t>
            </a:r>
            <a:r>
              <a:rPr lang="ru-RU" sz="4000">
                <a:solidFill>
                  <a:srgbClr val="FFFF00"/>
                </a:solidFill>
              </a:rPr>
              <a:t>православие</a:t>
            </a:r>
            <a:r>
              <a:rPr lang="ru-RU" sz="40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600" b="1">
                <a:solidFill>
                  <a:srgbClr val="CC0000"/>
                </a:solidFill>
              </a:rPr>
              <a:t>Христианство</a:t>
            </a:r>
            <a:r>
              <a:rPr lang="ru-RU"/>
              <a:t> </a:t>
            </a:r>
          </a:p>
        </p:txBody>
      </p:sp>
      <p:pic>
        <p:nvPicPr>
          <p:cNvPr id="81924" name="Picture 4" descr="xxx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1447800"/>
            <a:ext cx="50800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228600" y="1600200"/>
            <a:ext cx="3352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152400" y="1600200"/>
            <a:ext cx="35814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Важными центрами православной культуры всегда были </a:t>
            </a:r>
            <a:r>
              <a:rPr lang="ru-RU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монастыри.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/>
              <a:t>Словарь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447800"/>
            <a:ext cx="4038600" cy="4648200"/>
          </a:xfrm>
        </p:spPr>
        <p:txBody>
          <a:bodyPr/>
          <a:lstStyle/>
          <a:p>
            <a:r>
              <a:rPr lang="ru-RU" sz="2800">
                <a:solidFill>
                  <a:srgbClr val="000066"/>
                </a:solidFill>
              </a:rPr>
              <a:t>Лаврой в Русской православной церкви называли крупные монастыри.</a:t>
            </a:r>
          </a:p>
          <a:p>
            <a:r>
              <a:rPr lang="ru-RU" sz="2800">
                <a:solidFill>
                  <a:srgbClr val="000066"/>
                </a:solidFill>
              </a:rPr>
              <a:t> В России: </a:t>
            </a:r>
            <a:r>
              <a:rPr lang="ru-RU" sz="2800">
                <a:solidFill>
                  <a:srgbClr val="FFFF00"/>
                </a:solidFill>
                <a:effectLst/>
              </a:rPr>
              <a:t>Троице-Сергиева </a:t>
            </a:r>
            <a:r>
              <a:rPr lang="ru-RU" sz="2800">
                <a:solidFill>
                  <a:srgbClr val="000066"/>
                </a:solidFill>
                <a:effectLst/>
              </a:rPr>
              <a:t>(Московская область)</a:t>
            </a:r>
            <a:r>
              <a:rPr lang="ru-RU" sz="2800">
                <a:solidFill>
                  <a:srgbClr val="FFFF00"/>
                </a:solidFill>
                <a:effectLst/>
              </a:rPr>
              <a:t> и Александро-Невская </a:t>
            </a:r>
            <a:r>
              <a:rPr lang="ru-RU" sz="2800">
                <a:solidFill>
                  <a:srgbClr val="000066"/>
                </a:solidFill>
                <a:effectLst/>
              </a:rPr>
              <a:t>(Санкт-Петербург).</a:t>
            </a:r>
          </a:p>
          <a:p>
            <a:endParaRPr lang="ru-RU" sz="2800">
              <a:solidFill>
                <a:srgbClr val="000066"/>
              </a:solidFill>
              <a:effectLst/>
            </a:endParaRPr>
          </a:p>
        </p:txBody>
      </p:sp>
      <p:pic>
        <p:nvPicPr>
          <p:cNvPr id="83973" name="Picture 5" descr="казань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4492625" cy="62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heme/theme1.xml><?xml version="1.0" encoding="utf-8"?>
<a:theme xmlns:a="http://schemas.openxmlformats.org/drawingml/2006/main" name="Текстура">
  <a:themeElements>
    <a:clrScheme name="Текстура 11">
      <a:dk1>
        <a:srgbClr val="660033"/>
      </a:dk1>
      <a:lt1>
        <a:srgbClr val="666699"/>
      </a:lt1>
      <a:dk2>
        <a:srgbClr val="FFFFCC"/>
      </a:dk2>
      <a:lt2>
        <a:srgbClr val="1B1B27"/>
      </a:lt2>
      <a:accent1>
        <a:srgbClr val="5E5884"/>
      </a:accent1>
      <a:accent2>
        <a:srgbClr val="8AB29D"/>
      </a:accent2>
      <a:accent3>
        <a:srgbClr val="B8B8CA"/>
      </a:accent3>
      <a:accent4>
        <a:srgbClr val="56002A"/>
      </a:accent4>
      <a:accent5>
        <a:srgbClr val="B6B4C2"/>
      </a:accent5>
      <a:accent6>
        <a:srgbClr val="7DA18E"/>
      </a:accent6>
      <a:hlink>
        <a:srgbClr val="FFFF99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9">
        <a:dk1>
          <a:srgbClr val="003300"/>
        </a:dk1>
        <a:lt1>
          <a:srgbClr val="FFFFFF"/>
        </a:lt1>
        <a:dk2>
          <a:srgbClr val="006666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AAB8B8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10">
        <a:dk1>
          <a:srgbClr val="660033"/>
        </a:dk1>
        <a:lt1>
          <a:srgbClr val="666699"/>
        </a:lt1>
        <a:dk2>
          <a:srgbClr val="FFFFCC"/>
        </a:dk2>
        <a:lt2>
          <a:srgbClr val="4E4E74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56002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11">
        <a:dk1>
          <a:srgbClr val="660033"/>
        </a:dk1>
        <a:lt1>
          <a:srgbClr val="666699"/>
        </a:lt1>
        <a:dk2>
          <a:srgbClr val="FFFFCC"/>
        </a:dk2>
        <a:lt2>
          <a:srgbClr val="1B1B27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56002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264</TotalTime>
  <Words>633</Words>
  <Application>Microsoft Office PowerPoint</Application>
  <PresentationFormat>Экран (4:3)</PresentationFormat>
  <Paragraphs>75</Paragraphs>
  <Slides>35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Tahoma</vt:lpstr>
      <vt:lpstr>Wingdings</vt:lpstr>
      <vt:lpstr>Текстура</vt:lpstr>
      <vt:lpstr>Религии России</vt:lpstr>
      <vt:lpstr>Задачи </vt:lpstr>
      <vt:lpstr>Какие религии исповедуются народами России</vt:lpstr>
      <vt:lpstr>Христианство</vt:lpstr>
      <vt:lpstr>Христианство </vt:lpstr>
      <vt:lpstr>Христианство</vt:lpstr>
      <vt:lpstr>Христианство </vt:lpstr>
      <vt:lpstr>Христианство </vt:lpstr>
      <vt:lpstr>Словарь</vt:lpstr>
      <vt:lpstr>Ислам-</vt:lpstr>
      <vt:lpstr>Ислам</vt:lpstr>
      <vt:lpstr>Ислам</vt:lpstr>
      <vt:lpstr>Презентация PowerPoint</vt:lpstr>
      <vt:lpstr>Буддизм</vt:lpstr>
      <vt:lpstr>Презентация PowerPoint</vt:lpstr>
      <vt:lpstr>Буддизм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Буддизм</vt:lpstr>
      <vt:lpstr>Презентация PowerPoint</vt:lpstr>
      <vt:lpstr>Иудаизм</vt:lpstr>
      <vt:lpstr>Иудаизм</vt:lpstr>
      <vt:lpstr>Иудаизм</vt:lpstr>
      <vt:lpstr>Презентация PowerPoint</vt:lpstr>
      <vt:lpstr>Шаманизм </vt:lpstr>
      <vt:lpstr>Презентация PowerPoint</vt:lpstr>
      <vt:lpstr>Презентация PowerPoint</vt:lpstr>
      <vt:lpstr>Презентация PowerPoint</vt:lpstr>
      <vt:lpstr>Презентация PowerPoint</vt:lpstr>
      <vt:lpstr>Влияние религий на внешнюю политику России</vt:lpstr>
      <vt:lpstr>Письменно ответить  на вопросы</vt:lpstr>
      <vt:lpstr>Письменно ответить  на вопросы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30</cp:revision>
  <cp:lastPrinted>1601-01-01T00:00:00Z</cp:lastPrinted>
  <dcterms:created xsi:type="dcterms:W3CDTF">1601-01-01T00:00:00Z</dcterms:created>
  <dcterms:modified xsi:type="dcterms:W3CDTF">2020-04-21T18:42:12Z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