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1" r:id="rId12"/>
  </p:sldIdLst>
  <p:sldSz cx="9144000" cy="6858000" type="screen4x3"/>
  <p:notesSz cx="6858000" cy="9144000"/>
  <p:embeddedFontLst>
    <p:embeddedFont>
      <p:font typeface="Round Script" charset="0"/>
      <p:italic r:id="rId13"/>
    </p:embeddedFont>
    <p:embeddedFont>
      <p:font typeface="Monotype Corsiva" pitchFamily="66" charset="0"/>
      <p:italic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A1A18"/>
    <a:srgbClr val="ABE9FF"/>
    <a:srgbClr val="0000A4"/>
    <a:srgbClr val="285EA0"/>
    <a:srgbClr val="A42320"/>
    <a:srgbClr val="D83834"/>
    <a:srgbClr val="193B65"/>
    <a:srgbClr val="C42A26"/>
    <a:srgbClr val="CC0066"/>
    <a:srgbClr val="8D1E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745/56195015.285/0_cd3bc_16110ae4_orig" TargetMode="External"/><Relationship Id="rId13" Type="http://schemas.openxmlformats.org/officeDocument/2006/relationships/hyperlink" Target="http://st-grant.narod.ru/avar-spasat/round.jpg" TargetMode="External"/><Relationship Id="rId18" Type="http://schemas.openxmlformats.org/officeDocument/2006/relationships/hyperlink" Target="http://www.promobud.ua/uimages/remont-pod-klyuch-kvartir-i-drugih-zhilih-pomeshenij-142703s.jpg" TargetMode="External"/><Relationship Id="rId26" Type="http://schemas.openxmlformats.org/officeDocument/2006/relationships/hyperlink" Target="http://mathkang.ru/files/kenguru_2010_class_3-4.pdf" TargetMode="External"/><Relationship Id="rId3" Type="http://schemas.openxmlformats.org/officeDocument/2006/relationships/hyperlink" Target="http://img-fotki.yandex.ru/get/9320/56195015.285/0_cd3c6_bd703d90_orig" TargetMode="External"/><Relationship Id="rId21" Type="http://schemas.openxmlformats.org/officeDocument/2006/relationships/hyperlink" Target="http://infinica.ru/wp-content/uploads/2015/03/197-537x360.gif" TargetMode="External"/><Relationship Id="rId7" Type="http://schemas.openxmlformats.org/officeDocument/2006/relationships/hyperlink" Target="http://img-fotki.yandex.ru/get/9804/56195015.285/0_cd3cf_11eee3e7_orig" TargetMode="External"/><Relationship Id="rId12" Type="http://schemas.openxmlformats.org/officeDocument/2006/relationships/hyperlink" Target="http://img-fotki.yandex.ru/get/9298/56195015.287/0_cd435_a8dcbf67_orig" TargetMode="External"/><Relationship Id="rId17" Type="http://schemas.openxmlformats.org/officeDocument/2006/relationships/hyperlink" Target="http://www.metaldvery.com.ua/images/morfeoshow/______-2800/big/bronidver_005.jpg" TargetMode="External"/><Relationship Id="rId25" Type="http://schemas.openxmlformats.org/officeDocument/2006/relationships/hyperlink" Target="http://mathkang.ru/files/file/kenguru_2009_class_3-4.pdf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cosas.ru/upload/resize_cache/ctpi/d3/d3921ff6801ea867f41f60cefd7f4bc9/90x90.jpg" TargetMode="External"/><Relationship Id="rId20" Type="http://schemas.openxmlformats.org/officeDocument/2006/relationships/hyperlink" Target="http://www.coollady.ru/pic/0002/062/20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9254/56195015.285/0_cd3c9_bcdc953c_orig" TargetMode="External"/><Relationship Id="rId11" Type="http://schemas.openxmlformats.org/officeDocument/2006/relationships/hyperlink" Target="http://img-fotki.yandex.ru/get/9650/56195015.285/0_cd3c4_6ef7e9c6_orig" TargetMode="External"/><Relationship Id="rId24" Type="http://schemas.openxmlformats.org/officeDocument/2006/relationships/hyperlink" Target="http://www.wallshark.com/wallpapers/2013/03/Background-Tile-Chocolate-480x640.jpg" TargetMode="External"/><Relationship Id="rId5" Type="http://schemas.openxmlformats.org/officeDocument/2006/relationships/hyperlink" Target="http://img-fotki.yandex.ru/get/9803/56195015.285/0_cd3c8_85434e2d_orig" TargetMode="External"/><Relationship Id="rId15" Type="http://schemas.openxmlformats.org/officeDocument/2006/relationships/hyperlink" Target="http://illustrators.ru/illustrations/446602_original.jpg" TargetMode="External"/><Relationship Id="rId23" Type="http://schemas.openxmlformats.org/officeDocument/2006/relationships/hyperlink" Target="http://www.mein-preis.net/Bild/bburago-porsche-cayman-farblich-sortiert.41RSJFljTGL.jpg" TargetMode="External"/><Relationship Id="rId10" Type="http://schemas.openxmlformats.org/officeDocument/2006/relationships/hyperlink" Target="http://img-fotki.yandex.ru/get/9763/56195015.285/0_cd3c2_dee4faf4_orig" TargetMode="External"/><Relationship Id="rId19" Type="http://schemas.openxmlformats.org/officeDocument/2006/relationships/hyperlink" Target="http://900igr.net/datai/eda/Orekhi-1.files/0015-014-Funduk-leschina.jpg" TargetMode="External"/><Relationship Id="rId4" Type="http://schemas.openxmlformats.org/officeDocument/2006/relationships/hyperlink" Target="http://img-fotki.yandex.ru/get/9797/56195015.285/0_cd3c7_1bad19f_orig" TargetMode="External"/><Relationship Id="rId9" Type="http://schemas.openxmlformats.org/officeDocument/2006/relationships/hyperlink" Target="https://img-fotki.yandex.ru/get/9757/56195015.285/0_cd3af_1d90e4f4_orig" TargetMode="External"/><Relationship Id="rId14" Type="http://schemas.openxmlformats.org/officeDocument/2006/relationships/hyperlink" Target="http://www.abc-color.com/image/coloring/flowers/004/yellow-water-lily/yellow-water-lily-picture-color.png" TargetMode="External"/><Relationship Id="rId22" Type="http://schemas.openxmlformats.org/officeDocument/2006/relationships/hyperlink" Target="http://pbs.twimg.com/media/B5eS8xtIUAAbdp9.png:large" TargetMode="External"/><Relationship Id="rId27" Type="http://schemas.openxmlformats.org/officeDocument/2006/relationships/hyperlink" Target="http://mathkang.ru/files/kenguru_2011_class_3-4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06" y="1224021"/>
            <a:ext cx="885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</a:t>
            </a:r>
            <a:r>
              <a:rPr lang="ru-RU" sz="32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анятие</a:t>
            </a:r>
            <a:r>
              <a:rPr lang="ru-RU" sz="32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32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№19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«</a:t>
            </a:r>
            <a:r>
              <a:rPr lang="ru-RU" sz="48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Торопись, но не ошибись</a:t>
            </a:r>
            <a:r>
              <a:rPr lang="ru-RU" sz="48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A42320"/>
                    </a:gs>
                    <a:gs pos="100000">
                      <a:srgbClr val="D83834"/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»</a:t>
            </a:r>
          </a:p>
          <a:p>
            <a:pPr algn="ctr"/>
            <a:endParaRPr lang="ru-RU" sz="4800" b="1" dirty="0">
              <a:ln w="1905"/>
              <a:gradFill>
                <a:gsLst>
                  <a:gs pos="0">
                    <a:srgbClr val="7A1A18"/>
                  </a:gs>
                  <a:gs pos="78000">
                    <a:srgbClr val="A42320"/>
                  </a:gs>
                  <a:gs pos="100000">
                    <a:srgbClr val="D83834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6684"/>
            <a:ext cx="842968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cap="all" spc="-150" dirty="0" smtClean="0">
                <a:ln/>
                <a:solidFill>
                  <a:srgbClr val="0070C0"/>
                </a:solidFill>
                <a:effectLst>
                  <a:glow rad="228600">
                    <a:schemeClr val="bg2">
                      <a:lumMod val="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Внеурочная деятельность ∙ 3 класс ∙ «Математическая шкатулка» </a:t>
            </a:r>
            <a:endParaRPr lang="ru-RU" b="1" cap="all" spc="-150" dirty="0">
              <a:ln/>
              <a:solidFill>
                <a:srgbClr val="0070C0"/>
              </a:solidFill>
              <a:effectLst>
                <a:glow rad="228600">
                  <a:schemeClr val="bg2">
                    <a:lumMod val="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одзаголовок 2"/>
          <p:cNvSpPr txBox="1">
            <a:spLocks noGrp="1"/>
          </p:cNvSpPr>
          <p:nvPr>
            <p:ph type="subTitle" idx="1"/>
          </p:nvPr>
        </p:nvSpPr>
        <p:spPr bwMode="auto">
          <a:xfrm>
            <a:off x="285720" y="4786322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normalizeH="0" baseline="0" noProof="0" dirty="0" smtClean="0">
                <a:ln>
                  <a:noFill/>
                </a:ln>
                <a:solidFill>
                  <a:srgbClr val="285E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Автор презентации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285E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Коровина Ирина Николаевна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normalizeH="0" baseline="0" noProof="0" dirty="0" smtClean="0">
                <a:ln>
                  <a:noFill/>
                </a:ln>
                <a:solidFill>
                  <a:srgbClr val="285E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учитель начальных классов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normalizeH="0" baseline="0" noProof="0" dirty="0" smtClean="0">
                <a:ln>
                  <a:noFill/>
                </a:ln>
                <a:solidFill>
                  <a:srgbClr val="285E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МБОУ «СОШ №9»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normalizeH="0" baseline="0" noProof="0" dirty="0" smtClean="0">
                <a:ln>
                  <a:noFill/>
                </a:ln>
                <a:solidFill>
                  <a:srgbClr val="285E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г.Сафоново Смоленской области</a:t>
            </a:r>
            <a:endParaRPr kumimoji="0" lang="ru-RU" sz="3200" b="0" i="0" u="none" strike="noStrike" kern="1200" cap="none" normalizeH="0" baseline="0" noProof="0" dirty="0">
              <a:ln>
                <a:noFill/>
              </a:ln>
              <a:solidFill>
                <a:srgbClr val="285E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728"/>
            <a:ext cx="8447708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905"/>
                <a:solidFill>
                  <a:srgbClr val="A423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pitchFamily="34" charset="0"/>
              </a:rPr>
              <a:t>Интернет - ресурсы</a:t>
            </a:r>
            <a:endParaRPr lang="ru-RU" sz="3600" b="1" dirty="0">
              <a:ln w="1905"/>
              <a:solidFill>
                <a:srgbClr val="A4232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Round Scrip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85795"/>
            <a:ext cx="858225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Для шаблона: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Камыш_01:   </a:t>
            </a:r>
            <a:r>
              <a:rPr lang="en-US" sz="1200" dirty="0" smtClean="0">
                <a:hlinkClick r:id="rId3"/>
              </a:rPr>
              <a:t>http://img-fotki.yandex.ru/get/9320/56195015.285/0_cd3c6_bd703d90_orig</a:t>
            </a:r>
            <a:r>
              <a:rPr lang="ru-RU" sz="1200" dirty="0" smtClean="0"/>
              <a:t> </a:t>
            </a:r>
            <a:endParaRPr lang="ru-RU" sz="12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Камыш_02:   </a:t>
            </a:r>
            <a:r>
              <a:rPr lang="en-US" sz="1200" dirty="0" smtClean="0">
                <a:hlinkClick r:id="rId4"/>
              </a:rPr>
              <a:t>http://img-fotki.yandex.ru/get/9797/56195015.285/0_cd3c7_1bad19f_orig</a:t>
            </a:r>
            <a:r>
              <a:rPr lang="ru-RU" sz="1200" b="1" dirty="0" smtClean="0"/>
              <a:t> </a:t>
            </a:r>
            <a:endParaRPr lang="ru-RU" sz="12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Кувшинка белая с листьями:   </a:t>
            </a:r>
            <a:r>
              <a:rPr lang="ru-RU" sz="1200" b="1" dirty="0" smtClean="0"/>
              <a:t> </a:t>
            </a:r>
            <a:r>
              <a:rPr lang="en-US" sz="1200" dirty="0" smtClean="0">
                <a:hlinkClick r:id="rId5"/>
              </a:rPr>
              <a:t>http://img-fotki.yandex.ru/get/9803/56195015.285/0_cd3c8_85434e2d_orig</a:t>
            </a:r>
            <a:endParaRPr lang="ru-RU" sz="1200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Кувшинка:</a:t>
            </a:r>
            <a:r>
              <a:rPr lang="ru-RU" sz="1200" dirty="0" smtClean="0"/>
              <a:t>   </a:t>
            </a:r>
            <a:r>
              <a:rPr lang="en-US" sz="1200" dirty="0">
                <a:hlinkClick r:id="rId6"/>
              </a:rPr>
              <a:t>https://</a:t>
            </a:r>
            <a:r>
              <a:rPr lang="en-US" sz="1200" dirty="0" smtClean="0">
                <a:hlinkClick r:id="rId6"/>
              </a:rPr>
              <a:t>img-fotki.yandex.ru/get/9254/56195015.285/0_cd3c9_bcdc953c_orig</a:t>
            </a:r>
            <a:r>
              <a:rPr lang="ru-RU" sz="1200" dirty="0" smtClean="0"/>
              <a:t>  </a:t>
            </a:r>
            <a:endParaRPr lang="ru-RU" sz="12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Красный цветок</a:t>
            </a:r>
            <a:r>
              <a:rPr lang="ru-RU" sz="1200" b="1" dirty="0" smtClean="0"/>
              <a:t>:</a:t>
            </a:r>
            <a:r>
              <a:rPr lang="ru-RU" sz="1200" dirty="0" smtClean="0"/>
              <a:t>  </a:t>
            </a:r>
            <a:r>
              <a:rPr lang="en-US" sz="1200" dirty="0" smtClean="0">
                <a:hlinkClick r:id="rId7"/>
              </a:rPr>
              <a:t>http://img-fotki.yandex.ru/get/9804/56195015.285/0_cd3cf_11eee3e7_orig</a:t>
            </a:r>
            <a:r>
              <a:rPr lang="ru-RU" sz="1200" dirty="0" smtClean="0"/>
              <a:t> </a:t>
            </a:r>
            <a:endParaRPr lang="ru-RU" sz="12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Бабочка:   </a:t>
            </a:r>
            <a:r>
              <a:rPr lang="en-US" sz="1200" dirty="0" smtClean="0">
                <a:hlinkClick r:id="rId8"/>
              </a:rPr>
              <a:t>http://img-fotki.yandex.ru/get/9745/56195015.285/0_cd3bc_16110ae4_orig</a:t>
            </a:r>
            <a:r>
              <a:rPr lang="ru-RU" sz="1200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Дети на лодке:   </a:t>
            </a:r>
            <a:r>
              <a:rPr lang="en-US" sz="1200" dirty="0" smtClean="0">
                <a:hlinkClick r:id="rId9"/>
              </a:rPr>
              <a:t>http://img-fotki.yandex.ru/get/9757/56195015.285/0_cd3af_1d90e4f4_orig</a:t>
            </a:r>
            <a:r>
              <a:rPr lang="ru-RU" sz="1200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Трава:  </a:t>
            </a:r>
            <a:r>
              <a:rPr lang="en-US" sz="1200" dirty="0" smtClean="0">
                <a:hlinkClick r:id="rId10"/>
              </a:rPr>
              <a:t>http://img-fotki.yandex.ru/get/9763/56195015.285/0_cd3c2_dee4faf4_orig</a:t>
            </a:r>
            <a:r>
              <a:rPr lang="ru-RU" sz="1200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Вода:   </a:t>
            </a:r>
            <a:r>
              <a:rPr lang="en-US" sz="1200" dirty="0" smtClean="0">
                <a:hlinkClick r:id="rId11"/>
              </a:rPr>
              <a:t>http://img-fotki.yandex.ru/get/9650/56195015.285/0_cd3c4_6ef7e9c6_orig</a:t>
            </a:r>
            <a:r>
              <a:rPr lang="ru-RU" sz="1200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Фон:   </a:t>
            </a:r>
            <a:r>
              <a:rPr lang="en-US" sz="1200" dirty="0" smtClean="0">
                <a:hlinkClick r:id="rId12"/>
              </a:rPr>
              <a:t>http://img-fotki.yandex.ru/get/9298/56195015.287/0_cd435_a8dcbf67_orig</a:t>
            </a:r>
            <a:r>
              <a:rPr lang="ru-RU" sz="1200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Для презентации: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Спасательный круг </a:t>
            </a:r>
            <a:r>
              <a:rPr lang="en-US" sz="1200" b="1" dirty="0" smtClean="0">
                <a:hlinkClick r:id="rId13"/>
              </a:rPr>
              <a:t>http://st-grant.narod.ru/avar-spasat/round.jpg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Кувшинка </a:t>
            </a:r>
            <a:r>
              <a:rPr lang="en-US" sz="1200" b="1" dirty="0" smtClean="0">
                <a:hlinkClick r:id="rId14"/>
              </a:rPr>
              <a:t>http://www.abc-color.com/image/coloring/flowers/004/yellow-water-lily/yellow-water-lily-picture-color.png</a:t>
            </a:r>
            <a:endParaRPr lang="ru-RU" sz="1200" b="1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Мальчик </a:t>
            </a:r>
            <a:r>
              <a:rPr lang="en-US" sz="1200" b="1" dirty="0" smtClean="0">
                <a:hlinkClick r:id="rId15"/>
              </a:rPr>
              <a:t>http://illustrators.ru/illustrations/446602_original.jpg</a:t>
            </a:r>
            <a:endParaRPr lang="ru-RU" sz="1200" b="1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Кошелёк  </a:t>
            </a:r>
            <a:r>
              <a:rPr lang="en-US" sz="1200" b="1" dirty="0" smtClean="0">
                <a:hlinkClick r:id="rId16"/>
              </a:rPr>
              <a:t>http://www.cosas.ru/upload/resize_cache/ctpi/d3/d3921ff6801ea867f41f60cefd7f4bc9/90x90.jpg</a:t>
            </a:r>
            <a:r>
              <a:rPr lang="ru-RU" sz="1200" b="1" dirty="0" smtClean="0"/>
              <a:t> </a:t>
            </a:r>
            <a:endParaRPr lang="ru-RU" sz="1200" b="1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Дверь </a:t>
            </a:r>
            <a:r>
              <a:rPr lang="en-US" sz="1200" b="1" dirty="0" smtClean="0">
                <a:hlinkClick r:id="rId17"/>
              </a:rPr>
              <a:t>http://www.metaldvery.com.ua/images/morfeoshow/______-</a:t>
            </a:r>
            <a:r>
              <a:rPr lang="en-US" sz="1200" b="1" dirty="0" smtClean="0">
                <a:hlinkClick r:id="rId17"/>
              </a:rPr>
              <a:t>2800/big/bronidver_005.jpg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Ключ  </a:t>
            </a:r>
            <a:r>
              <a:rPr lang="en-US" sz="1200" b="1" dirty="0" smtClean="0">
                <a:hlinkClick r:id="rId18"/>
              </a:rPr>
              <a:t>http</a:t>
            </a:r>
            <a:r>
              <a:rPr lang="en-US" sz="1200" b="1" dirty="0" smtClean="0">
                <a:hlinkClick r:id="rId18"/>
              </a:rPr>
              <a:t>://</a:t>
            </a:r>
            <a:r>
              <a:rPr lang="en-US" sz="1200" b="1" dirty="0" smtClean="0">
                <a:hlinkClick r:id="rId18"/>
              </a:rPr>
              <a:t>www.promobud.ua/uimages/remont-pod-klyuch-kvartir-i-drugih-zhilih-pomeshenij-142703s.jpg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Орех </a:t>
            </a:r>
            <a:r>
              <a:rPr lang="en-US" sz="1200" b="1" dirty="0" smtClean="0">
                <a:hlinkClick r:id="rId19"/>
              </a:rPr>
              <a:t>http://</a:t>
            </a:r>
            <a:r>
              <a:rPr lang="en-US" sz="1200" b="1" dirty="0" smtClean="0">
                <a:hlinkClick r:id="rId19"/>
              </a:rPr>
              <a:t>900igr.net/datai/eda/Orekhi-1.files/0015-014-Funduk-leschina.jpg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Белки </a:t>
            </a:r>
            <a:r>
              <a:rPr lang="en-US" sz="1200" b="1" dirty="0" smtClean="0">
                <a:hlinkClick r:id="rId20"/>
              </a:rPr>
              <a:t>http://</a:t>
            </a:r>
            <a:r>
              <a:rPr lang="en-US" sz="1200" b="1" dirty="0" smtClean="0">
                <a:hlinkClick r:id="rId20"/>
              </a:rPr>
              <a:t>www.coollady.ru/pic/0002/062/20_1.jpg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Календари </a:t>
            </a:r>
            <a:r>
              <a:rPr lang="en-US" sz="1200" b="1" dirty="0" smtClean="0">
                <a:hlinkClick r:id="rId21"/>
              </a:rPr>
              <a:t>http://</a:t>
            </a:r>
            <a:r>
              <a:rPr lang="en-US" sz="1200" b="1" dirty="0" smtClean="0">
                <a:hlinkClick r:id="rId21"/>
              </a:rPr>
              <a:t>infinica.ru/wp-content/uploads/2015/03/197-537x360.gif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en-US" sz="1200" b="1" dirty="0" smtClean="0">
                <a:hlinkClick r:id="rId22"/>
              </a:rPr>
              <a:t>http://</a:t>
            </a:r>
            <a:r>
              <a:rPr lang="en-US" sz="1200" b="1" dirty="0" smtClean="0">
                <a:hlinkClick r:id="rId22"/>
              </a:rPr>
              <a:t>pbs.twimg.com/media/B5eS8xtIUAAbdp9.png:large</a:t>
            </a:r>
            <a:r>
              <a:rPr lang="ru-RU" sz="1200" b="1" dirty="0" smtClean="0"/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Машинка </a:t>
            </a:r>
            <a:r>
              <a:rPr lang="en-US" sz="1200" b="1" dirty="0" smtClean="0">
                <a:hlinkClick r:id="rId23"/>
              </a:rPr>
              <a:t>http://</a:t>
            </a:r>
            <a:r>
              <a:rPr lang="en-US" sz="1200" b="1" dirty="0" smtClean="0">
                <a:hlinkClick r:id="rId23"/>
              </a:rPr>
              <a:t>www.mein-preis.net/Bild/bburago-porsche-cayman-farblich-sortiert.41RSJFljTGL.jpg</a:t>
            </a:r>
            <a:endParaRPr lang="ru-RU" sz="1200" b="1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Шоколад </a:t>
            </a:r>
            <a:r>
              <a:rPr lang="en-US" sz="1200" b="1" dirty="0" smtClean="0">
                <a:hlinkClick r:id="rId24"/>
              </a:rPr>
              <a:t>http://</a:t>
            </a:r>
            <a:r>
              <a:rPr lang="en-US" sz="1200" b="1" dirty="0" smtClean="0">
                <a:hlinkClick r:id="rId24"/>
              </a:rPr>
              <a:t>www.wallshark.com/wallpapers/2013/03/Background-Tile-Chocolate-480x640.jpg</a:t>
            </a:r>
            <a:r>
              <a:rPr lang="ru-RU" sz="1200" b="1" dirty="0" smtClean="0"/>
              <a:t> 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ru-RU" sz="1200" b="1" dirty="0" smtClean="0"/>
              <a:t>Задания: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en-US" sz="1200" b="1" dirty="0" smtClean="0">
                <a:hlinkClick r:id="rId25"/>
              </a:rPr>
              <a:t>http://</a:t>
            </a:r>
            <a:r>
              <a:rPr lang="en-US" sz="1200" b="1" dirty="0" smtClean="0">
                <a:hlinkClick r:id="rId25"/>
              </a:rPr>
              <a:t>mathkang.ru/files/file/kenguru_2009_class_3-4.pdf</a:t>
            </a:r>
            <a:r>
              <a:rPr lang="ru-RU" sz="1200" b="1" dirty="0" smtClean="0"/>
              <a:t> 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en-US" sz="1200" b="1" dirty="0" smtClean="0">
                <a:hlinkClick r:id="rId26"/>
              </a:rPr>
              <a:t>http://</a:t>
            </a:r>
            <a:r>
              <a:rPr lang="en-US" sz="1200" b="1" dirty="0" smtClean="0">
                <a:hlinkClick r:id="rId26"/>
              </a:rPr>
              <a:t>mathkang.ru/files/kenguru_2010_class_3-4.pdf</a:t>
            </a:r>
            <a:endParaRPr lang="ru-RU" sz="1200" b="1" dirty="0" smtClean="0"/>
          </a:p>
          <a:p>
            <a:pPr marL="742950" lvl="1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r>
              <a:rPr lang="en-US" sz="1200" b="1" dirty="0" smtClean="0">
                <a:hlinkClick r:id="rId27"/>
              </a:rPr>
              <a:t>http://</a:t>
            </a:r>
            <a:r>
              <a:rPr lang="en-US" sz="1200" b="1" dirty="0" smtClean="0">
                <a:hlinkClick r:id="rId27"/>
              </a:rPr>
              <a:t>mathkang.ru/files/kenguru_2011_class_3-4.pdf</a:t>
            </a:r>
            <a:endParaRPr lang="ru-RU" sz="1200" b="1" dirty="0" smtClean="0"/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0000"/>
              <a:buFont typeface="Wingdings" pitchFamily="2" charset="2"/>
              <a:buChar char="v"/>
            </a:pPr>
            <a:endParaRPr 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37940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3794" y="71414"/>
            <a:ext cx="904868" cy="904868"/>
            <a:chOff x="23794" y="71414"/>
            <a:chExt cx="904868" cy="904868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№</a:t>
              </a:r>
              <a:r>
                <a:rPr lang="ru-RU" sz="2400" b="1" dirty="0" smtClean="0"/>
                <a:t>1</a:t>
              </a:r>
              <a:endParaRPr lang="ru-RU" sz="2400" b="1" dirty="0"/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714380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2976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3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∙ 0 ∙ 11 + 20 ∙ 11 – 201 ∙ 1 = ? </a:t>
            </a:r>
            <a:endParaRPr lang="ru-RU" sz="3600" b="1" spc="3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85721" y="1142984"/>
            <a:ext cx="1571635" cy="941807"/>
            <a:chOff x="285721" y="1142984"/>
            <a:chExt cx="1571635" cy="941807"/>
          </a:xfrm>
        </p:grpSpPr>
        <p:pic>
          <p:nvPicPr>
            <p:cNvPr id="10" name="Рисунок 9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85721" y="1142984"/>
              <a:ext cx="1571635" cy="94180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00100" y="1285860"/>
              <a:ext cx="5000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000232" y="1071546"/>
            <a:ext cx="1571635" cy="941807"/>
            <a:chOff x="2000232" y="1071546"/>
            <a:chExt cx="1571635" cy="941807"/>
          </a:xfrm>
        </p:grpSpPr>
        <p:pic>
          <p:nvPicPr>
            <p:cNvPr id="11" name="Рисунок 10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000232" y="1071546"/>
              <a:ext cx="1571635" cy="94180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571736" y="1214422"/>
              <a:ext cx="7858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643306" y="1071546"/>
            <a:ext cx="1571635" cy="941807"/>
            <a:chOff x="3643306" y="1071546"/>
            <a:chExt cx="1571635" cy="941807"/>
          </a:xfrm>
        </p:grpSpPr>
        <p:pic>
          <p:nvPicPr>
            <p:cNvPr id="12" name="Рисунок 11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3643306" y="1071546"/>
              <a:ext cx="1571635" cy="94180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86248" y="1214422"/>
              <a:ext cx="7858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357818" y="1071546"/>
            <a:ext cx="1571635" cy="941807"/>
            <a:chOff x="5357818" y="1071546"/>
            <a:chExt cx="1571635" cy="941807"/>
          </a:xfrm>
        </p:grpSpPr>
        <p:pic>
          <p:nvPicPr>
            <p:cNvPr id="13" name="Рисунок 12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57818" y="1071546"/>
              <a:ext cx="1571635" cy="94180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929322" y="1214422"/>
              <a:ext cx="928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421</a:t>
              </a:r>
              <a:endParaRPr lang="ru-RU" sz="40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7143768" y="1071546"/>
            <a:ext cx="1571635" cy="941807"/>
            <a:chOff x="7143768" y="1071546"/>
            <a:chExt cx="1571635" cy="941807"/>
          </a:xfrm>
        </p:grpSpPr>
        <p:pic>
          <p:nvPicPr>
            <p:cNvPr id="14" name="Рисунок 13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143768" y="1071546"/>
              <a:ext cx="1571635" cy="94180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715272" y="1214422"/>
              <a:ext cx="928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443</a:t>
              </a:r>
              <a:endParaRPr lang="ru-RU" sz="40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1406" y="2987259"/>
            <a:ext cx="904868" cy="904868"/>
            <a:chOff x="23794" y="71414"/>
            <a:chExt cx="904868" cy="904868"/>
          </a:xfrm>
        </p:grpSpPr>
        <p:sp>
          <p:nvSpPr>
            <p:cNvPr id="26" name="Овал 25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Рисунок 26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2844" y="285728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№</a:t>
              </a:r>
              <a:r>
                <a:rPr lang="ru-RU" sz="2400" b="1" dirty="0" smtClean="0"/>
                <a:t>2</a:t>
              </a:r>
              <a:endParaRPr lang="ru-RU" sz="2400" b="1" dirty="0"/>
            </a:p>
          </p:txBody>
        </p:sp>
      </p:grpSp>
      <p:sp>
        <p:nvSpPr>
          <p:cNvPr id="29" name="Скругленная прямоугольная выноска 28"/>
          <p:cNvSpPr/>
          <p:nvPr/>
        </p:nvSpPr>
        <p:spPr>
          <a:xfrm>
            <a:off x="1119150" y="3201573"/>
            <a:ext cx="7786742" cy="714380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190588" y="3201573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3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∙ 9 + 200 + 9 = ? </a:t>
            </a:r>
            <a:endParaRPr lang="ru-RU" sz="3600" b="1" spc="3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333333" y="4058829"/>
            <a:ext cx="1571635" cy="941807"/>
            <a:chOff x="285721" y="1142984"/>
            <a:chExt cx="1571635" cy="941807"/>
          </a:xfrm>
        </p:grpSpPr>
        <p:pic>
          <p:nvPicPr>
            <p:cNvPr id="32" name="Рисунок 31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85721" y="1142984"/>
              <a:ext cx="1571635" cy="941807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38174" y="1438460"/>
              <a:ext cx="928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418</a:t>
              </a:r>
              <a:endParaRPr lang="ru-RU" sz="36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047844" y="3987391"/>
            <a:ext cx="1571635" cy="1013245"/>
            <a:chOff x="2000232" y="1071546"/>
            <a:chExt cx="1571635" cy="1013245"/>
          </a:xfrm>
        </p:grpSpPr>
        <p:pic>
          <p:nvPicPr>
            <p:cNvPr id="35" name="Рисунок 34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000232" y="1071546"/>
              <a:ext cx="1571635" cy="94180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2381248" y="1438460"/>
              <a:ext cx="11668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1909</a:t>
              </a:r>
              <a:endParaRPr lang="ru-RU" sz="36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690918" y="3987391"/>
            <a:ext cx="1571635" cy="1013245"/>
            <a:chOff x="3643306" y="1071546"/>
            <a:chExt cx="1571635" cy="1013245"/>
          </a:xfrm>
        </p:grpSpPr>
        <p:pic>
          <p:nvPicPr>
            <p:cNvPr id="38" name="Рисунок 37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3643306" y="1071546"/>
              <a:ext cx="1571635" cy="94180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4024322" y="1438460"/>
              <a:ext cx="114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2009</a:t>
              </a:r>
              <a:endParaRPr lang="ru-RU" sz="36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405430" y="3987391"/>
            <a:ext cx="1666900" cy="1013245"/>
            <a:chOff x="5357818" y="1071546"/>
            <a:chExt cx="1666900" cy="1013245"/>
          </a:xfrm>
        </p:grpSpPr>
        <p:pic>
          <p:nvPicPr>
            <p:cNvPr id="41" name="Рисунок 40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57818" y="1071546"/>
              <a:ext cx="1571635" cy="94180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5738834" y="1438460"/>
              <a:ext cx="1285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4018</a:t>
              </a:r>
              <a:endParaRPr lang="ru-RU" sz="36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7191380" y="3987391"/>
            <a:ext cx="1809776" cy="1013245"/>
            <a:chOff x="7143768" y="1071546"/>
            <a:chExt cx="1809776" cy="1013245"/>
          </a:xfrm>
        </p:grpSpPr>
        <p:pic>
          <p:nvPicPr>
            <p:cNvPr id="44" name="Рисунок 43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143768" y="1071546"/>
              <a:ext cx="1571635" cy="941807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7453346" y="1438460"/>
              <a:ext cx="1500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20009</a:t>
              </a:r>
              <a:endParaRPr lang="ru-RU" sz="36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8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9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0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3794" y="71414"/>
            <a:ext cx="904868" cy="904868"/>
            <a:chOff x="23794" y="71414"/>
            <a:chExt cx="904868" cy="904868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№</a:t>
              </a:r>
              <a:r>
                <a:rPr lang="ru-RU" sz="2400" b="1" dirty="0" smtClean="0"/>
                <a:t>3</a:t>
              </a:r>
              <a:endParaRPr lang="ru-RU" sz="2400" b="1" dirty="0"/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150019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1429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Димы в кармане 7 монет, каждая либо 5 рублей, либо 10 рублей. Сколько всего денег может быть у него в кармане?</a:t>
            </a:r>
            <a:endParaRPr lang="ru-RU" sz="32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9"/>
          <p:cNvGrpSpPr/>
          <p:nvPr/>
        </p:nvGrpSpPr>
        <p:grpSpPr>
          <a:xfrm>
            <a:off x="2857488" y="2071678"/>
            <a:ext cx="1928825" cy="1780619"/>
            <a:chOff x="339538" y="944708"/>
            <a:chExt cx="1303505" cy="1235520"/>
          </a:xfrm>
        </p:grpSpPr>
        <p:pic>
          <p:nvPicPr>
            <p:cNvPr id="10" name="Рисунок 9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9538" y="944708"/>
              <a:ext cx="1235520" cy="123552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36094" y="1291690"/>
              <a:ext cx="1206949" cy="491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20"/>
          <p:cNvGrpSpPr/>
          <p:nvPr/>
        </p:nvGrpSpPr>
        <p:grpSpPr>
          <a:xfrm>
            <a:off x="5572132" y="2000240"/>
            <a:ext cx="1928826" cy="1756787"/>
            <a:chOff x="1285852" y="1219795"/>
            <a:chExt cx="1971101" cy="1822852"/>
          </a:xfrm>
        </p:grpSpPr>
        <p:pic>
          <p:nvPicPr>
            <p:cNvPr id="11" name="Рисунок 10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5852" y="1219795"/>
              <a:ext cx="1971101" cy="182285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71604" y="1857364"/>
              <a:ext cx="1571636" cy="73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2"/>
          <p:cNvGrpSpPr/>
          <p:nvPr/>
        </p:nvGrpSpPr>
        <p:grpSpPr>
          <a:xfrm>
            <a:off x="4357686" y="3571876"/>
            <a:ext cx="1971102" cy="1714512"/>
            <a:chOff x="5672732" y="1214422"/>
            <a:chExt cx="1971102" cy="1714512"/>
          </a:xfrm>
        </p:grpSpPr>
        <p:pic>
          <p:nvPicPr>
            <p:cNvPr id="13" name="Рисунок 12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2732" y="1214422"/>
              <a:ext cx="1971102" cy="171451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958484" y="1857364"/>
              <a:ext cx="1643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57 </a:t>
              </a:r>
              <a:r>
                <a:rPr lang="ru-RU" sz="3200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3"/>
          <p:cNvGrpSpPr/>
          <p:nvPr/>
        </p:nvGrpSpPr>
        <p:grpSpPr>
          <a:xfrm>
            <a:off x="6500826" y="3929066"/>
            <a:ext cx="2000264" cy="1886550"/>
            <a:chOff x="7143767" y="470880"/>
            <a:chExt cx="1954861" cy="1743674"/>
          </a:xfrm>
        </p:grpSpPr>
        <p:pic>
          <p:nvPicPr>
            <p:cNvPr id="14" name="Рисунок 13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43767" y="470880"/>
              <a:ext cx="1954861" cy="174367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358082" y="1071546"/>
              <a:ext cx="1643074" cy="654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 </a:t>
              </a:r>
              <a:r>
                <a:rPr lang="ru-RU" sz="3200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 descr="446602_original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28802"/>
            <a:ext cx="2714644" cy="4714908"/>
          </a:xfrm>
          <a:prstGeom prst="rect">
            <a:avLst/>
          </a:prstGeom>
        </p:spPr>
      </p:pic>
      <p:grpSp>
        <p:nvGrpSpPr>
          <p:cNvPr id="20" name="Группа 21"/>
          <p:cNvGrpSpPr/>
          <p:nvPr/>
        </p:nvGrpSpPr>
        <p:grpSpPr>
          <a:xfrm>
            <a:off x="2071670" y="4143380"/>
            <a:ext cx="2000264" cy="1714512"/>
            <a:chOff x="3958221" y="185128"/>
            <a:chExt cx="1972108" cy="1714512"/>
          </a:xfrm>
        </p:grpSpPr>
        <p:pic>
          <p:nvPicPr>
            <p:cNvPr id="12" name="Рисунок 11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58221" y="185128"/>
              <a:ext cx="1972108" cy="171451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14810" y="714356"/>
              <a:ext cx="17145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150019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1429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пятиэтажном доме в каждом подъезде на каждом этаже расположено по 4 квартиры. На каком этаже находится квартира с №</a:t>
            </a:r>
            <a:r>
              <a:rPr lang="ru-RU" sz="3200" b="1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</a:t>
            </a:r>
            <a:r>
              <a:rPr lang="ru-RU" sz="32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214282" y="1857364"/>
            <a:ext cx="2167773" cy="4714908"/>
            <a:chOff x="214282" y="1857364"/>
            <a:chExt cx="2167773" cy="4714908"/>
          </a:xfrm>
        </p:grpSpPr>
        <p:pic>
          <p:nvPicPr>
            <p:cNvPr id="47" name="Рисунок 46" descr="446602_origina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6E9E1"/>
                </a:clrFrom>
                <a:clrTo>
                  <a:srgbClr val="F6E9E1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82" y="1857364"/>
              <a:ext cx="2167773" cy="471490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000100" y="2714620"/>
              <a:ext cx="7143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FF00"/>
                  </a:solidFill>
                </a:rPr>
                <a:t>№</a:t>
              </a:r>
              <a:r>
                <a:rPr lang="ru-RU" sz="2000" b="1" dirty="0" smtClean="0">
                  <a:solidFill>
                    <a:srgbClr val="FFFF00"/>
                  </a:solidFill>
                </a:rPr>
                <a:t>71</a:t>
              </a:r>
              <a:endParaRPr lang="ru-RU" sz="20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786182" y="5715016"/>
            <a:ext cx="1643074" cy="571504"/>
            <a:chOff x="3500430" y="2500306"/>
            <a:chExt cx="1643074" cy="571504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500430" y="2500306"/>
              <a:ext cx="1643074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43306" y="2500306"/>
              <a:ext cx="12858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Этаж </a:t>
              </a:r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786182" y="4857760"/>
            <a:ext cx="1643074" cy="571504"/>
            <a:chOff x="3500430" y="2500306"/>
            <a:chExt cx="1643074" cy="571504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3500430" y="2500306"/>
              <a:ext cx="1643074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43306" y="2500306"/>
              <a:ext cx="12858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Этаж </a:t>
              </a:r>
              <a:r>
                <a:rPr lang="ru-RU" sz="2800" b="1" dirty="0" smtClean="0"/>
                <a:t>2</a:t>
              </a:r>
              <a:endParaRPr lang="ru-RU" sz="2800" b="1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786182" y="4000504"/>
            <a:ext cx="1643074" cy="571504"/>
            <a:chOff x="3500430" y="2500306"/>
            <a:chExt cx="1643074" cy="571504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3500430" y="2500306"/>
              <a:ext cx="1643074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643306" y="2500306"/>
              <a:ext cx="12858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Этаж </a:t>
              </a:r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786182" y="3143248"/>
            <a:ext cx="1643074" cy="571504"/>
            <a:chOff x="3500430" y="2500306"/>
            <a:chExt cx="1643074" cy="571504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3500430" y="2500306"/>
              <a:ext cx="1643074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43306" y="2500306"/>
              <a:ext cx="12858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Этаж </a:t>
              </a:r>
              <a:r>
                <a:rPr lang="ru-RU" sz="2800" b="1" dirty="0" smtClean="0"/>
                <a:t>4</a:t>
              </a:r>
              <a:endParaRPr lang="ru-RU" sz="2800" b="1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786182" y="2285992"/>
            <a:ext cx="1643074" cy="571504"/>
            <a:chOff x="3500430" y="2500306"/>
            <a:chExt cx="1643074" cy="57150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3500430" y="2500306"/>
              <a:ext cx="1643074" cy="5715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43306" y="2500306"/>
              <a:ext cx="12858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Этаж </a:t>
              </a:r>
              <a:r>
                <a:rPr lang="ru-RU" sz="2800" b="1" dirty="0" smtClean="0"/>
                <a:t>5</a:t>
              </a:r>
              <a:endParaRPr lang="ru-RU" sz="2800" b="1" dirty="0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-32" y="357166"/>
            <a:ext cx="1785950" cy="1339463"/>
            <a:chOff x="6572264" y="2329479"/>
            <a:chExt cx="1785950" cy="1339463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286644" y="2428868"/>
              <a:ext cx="285752" cy="3571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199488">
              <a:off x="6572264" y="2329479"/>
              <a:ext cx="1785950" cy="133946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143768" y="2357430"/>
              <a:ext cx="85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FF00"/>
                  </a:solidFill>
                </a:rPr>
                <a:t>№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4</a:t>
              </a:r>
              <a:endParaRPr lang="ru-RU" sz="28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3794" y="71414"/>
            <a:ext cx="976306" cy="904868"/>
            <a:chOff x="23794" y="71414"/>
            <a:chExt cx="976306" cy="904868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C8C8C8"/>
                </a:clrFrom>
                <a:clrTo>
                  <a:srgbClr val="C8C8C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85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FFFF00"/>
                  </a:solidFill>
                </a:rPr>
                <a:t>№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5</a:t>
              </a:r>
              <a:endParaRPr lang="ru-RU" sz="28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221457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214290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Белки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нашли вместе семь орехов. Каждая из них нашла хотя бы по одному ореху, и у всех оказалось разное число орехов.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нашла орехов меньше всех, а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больше всех. Сколько орехов нашла </a:t>
            </a:r>
            <a:r>
              <a:rPr lang="ru-RU" sz="2800" dirty="0" err="1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Элли</a:t>
            </a:r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8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 descr="446602_origina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4866096"/>
            <a:ext cx="2500298" cy="1991903"/>
          </a:xfrm>
          <a:prstGeom prst="rect">
            <a:avLst/>
          </a:prstGeom>
        </p:spPr>
      </p:pic>
      <p:pic>
        <p:nvPicPr>
          <p:cNvPr id="26" name="Рисунок 25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071810"/>
            <a:ext cx="1143008" cy="1143008"/>
          </a:xfrm>
          <a:prstGeom prst="rect">
            <a:avLst/>
          </a:prstGeom>
        </p:spPr>
      </p:pic>
      <p:pic>
        <p:nvPicPr>
          <p:cNvPr id="27" name="Рисунок 26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1604" y="3071810"/>
            <a:ext cx="1143008" cy="1143008"/>
          </a:xfrm>
          <a:prstGeom prst="rect">
            <a:avLst/>
          </a:prstGeom>
        </p:spPr>
      </p:pic>
      <p:pic>
        <p:nvPicPr>
          <p:cNvPr id="28" name="Рисунок 27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3143248"/>
            <a:ext cx="1143008" cy="1143008"/>
          </a:xfrm>
          <a:prstGeom prst="rect">
            <a:avLst/>
          </a:prstGeom>
        </p:spPr>
      </p:pic>
      <p:pic>
        <p:nvPicPr>
          <p:cNvPr id="29" name="Рисунок 28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3071810"/>
            <a:ext cx="1143008" cy="1143008"/>
          </a:xfrm>
          <a:prstGeom prst="rect">
            <a:avLst/>
          </a:prstGeom>
        </p:spPr>
      </p:pic>
      <p:pic>
        <p:nvPicPr>
          <p:cNvPr id="30" name="Рисунок 29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3143248"/>
            <a:ext cx="1143008" cy="1143008"/>
          </a:xfrm>
          <a:prstGeom prst="rect">
            <a:avLst/>
          </a:prstGeom>
        </p:spPr>
      </p:pic>
      <p:pic>
        <p:nvPicPr>
          <p:cNvPr id="31" name="Рисунок 30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3143248"/>
            <a:ext cx="1143008" cy="1143008"/>
          </a:xfrm>
          <a:prstGeom prst="rect">
            <a:avLst/>
          </a:prstGeom>
        </p:spPr>
      </p:pic>
      <p:pic>
        <p:nvPicPr>
          <p:cNvPr id="32" name="Рисунок 31" descr="0015-014-Funduk-leschin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143248"/>
            <a:ext cx="1143008" cy="1143008"/>
          </a:xfrm>
          <a:prstGeom prst="rect">
            <a:avLst/>
          </a:prstGeom>
        </p:spPr>
      </p:pic>
      <p:sp>
        <p:nvSpPr>
          <p:cNvPr id="33" name="Правая круглая скобка 32"/>
          <p:cNvSpPr/>
          <p:nvPr/>
        </p:nvSpPr>
        <p:spPr>
          <a:xfrm rot="5400000">
            <a:off x="785785" y="3857628"/>
            <a:ext cx="178595" cy="964414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 rot="5400000">
            <a:off x="2714611" y="3428999"/>
            <a:ext cx="214315" cy="1928826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5400000">
            <a:off x="6286512" y="2214554"/>
            <a:ext cx="285751" cy="4429157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42844" y="2357430"/>
            <a:ext cx="278608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 1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357686" y="2425479"/>
            <a:ext cx="278608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 2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20" y="442913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Алли</a:t>
            </a:r>
            <a:endParaRPr lang="ru-RU" sz="2800" b="1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5984" y="447741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Салли</a:t>
            </a:r>
            <a:endParaRPr lang="ru-RU" sz="2800" b="1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57884" y="454885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Элли</a:t>
            </a:r>
            <a:endParaRPr lang="ru-RU" sz="2800" b="1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3794" y="71414"/>
            <a:ext cx="904868" cy="904868"/>
            <a:chOff x="23794" y="71414"/>
            <a:chExt cx="904868" cy="904868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№</a:t>
              </a:r>
              <a:r>
                <a:rPr lang="ru-RU" sz="2400" b="1" dirty="0" smtClean="0"/>
                <a:t>6</a:t>
              </a:r>
              <a:endParaRPr lang="ru-RU" sz="2400" b="1" dirty="0"/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00100" y="285728"/>
            <a:ext cx="7858180" cy="114300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2976" y="285728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скольких трёхзначных чисел сумма цифр равна 2?</a:t>
            </a:r>
            <a:endParaRPr lang="ru-RU" sz="32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9"/>
          <p:cNvGrpSpPr/>
          <p:nvPr/>
        </p:nvGrpSpPr>
        <p:grpSpPr>
          <a:xfrm>
            <a:off x="285721" y="1629937"/>
            <a:ext cx="1571635" cy="941807"/>
            <a:chOff x="285721" y="1142984"/>
            <a:chExt cx="1571635" cy="941807"/>
          </a:xfrm>
        </p:grpSpPr>
        <p:pic>
          <p:nvPicPr>
            <p:cNvPr id="10" name="Рисунок 9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85721" y="1142984"/>
              <a:ext cx="1571635" cy="94180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00100" y="1285860"/>
              <a:ext cx="5000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20"/>
          <p:cNvGrpSpPr/>
          <p:nvPr/>
        </p:nvGrpSpPr>
        <p:grpSpPr>
          <a:xfrm>
            <a:off x="2000232" y="1558499"/>
            <a:ext cx="1571635" cy="941807"/>
            <a:chOff x="2000232" y="1071546"/>
            <a:chExt cx="1571635" cy="941807"/>
          </a:xfrm>
        </p:grpSpPr>
        <p:pic>
          <p:nvPicPr>
            <p:cNvPr id="11" name="Рисунок 10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2000232" y="1071546"/>
              <a:ext cx="1571635" cy="94180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714612" y="1214422"/>
              <a:ext cx="7858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0" name="Группа 21"/>
          <p:cNvGrpSpPr/>
          <p:nvPr/>
        </p:nvGrpSpPr>
        <p:grpSpPr>
          <a:xfrm>
            <a:off x="3643306" y="1558499"/>
            <a:ext cx="1571635" cy="941807"/>
            <a:chOff x="3643306" y="1071546"/>
            <a:chExt cx="1571635" cy="941807"/>
          </a:xfrm>
        </p:grpSpPr>
        <p:pic>
          <p:nvPicPr>
            <p:cNvPr id="12" name="Рисунок 11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3643306" y="1071546"/>
              <a:ext cx="1571635" cy="94180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86248" y="1214422"/>
              <a:ext cx="7858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2"/>
          <p:cNvGrpSpPr/>
          <p:nvPr/>
        </p:nvGrpSpPr>
        <p:grpSpPr>
          <a:xfrm>
            <a:off x="5357818" y="1558499"/>
            <a:ext cx="1571635" cy="941807"/>
            <a:chOff x="5357818" y="1071546"/>
            <a:chExt cx="1571635" cy="941807"/>
          </a:xfrm>
        </p:grpSpPr>
        <p:pic>
          <p:nvPicPr>
            <p:cNvPr id="13" name="Рисунок 12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57818" y="1071546"/>
              <a:ext cx="1571635" cy="94180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929322" y="1214422"/>
              <a:ext cx="928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3</a:t>
              </a:r>
              <a:endParaRPr lang="ru-RU" sz="40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3"/>
          <p:cNvGrpSpPr/>
          <p:nvPr/>
        </p:nvGrpSpPr>
        <p:grpSpPr>
          <a:xfrm>
            <a:off x="7143768" y="1558499"/>
            <a:ext cx="1571635" cy="941807"/>
            <a:chOff x="7143768" y="1071546"/>
            <a:chExt cx="1571635" cy="941807"/>
          </a:xfrm>
        </p:grpSpPr>
        <p:pic>
          <p:nvPicPr>
            <p:cNvPr id="14" name="Рисунок 13" descr="yellow-water-lily-picture-color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143768" y="1071546"/>
              <a:ext cx="1571635" cy="94180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715272" y="1214422"/>
              <a:ext cx="9286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4</a:t>
              </a:r>
              <a:endParaRPr lang="ru-RU" sz="4000" b="1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9" name="Скругленная прямоугольная выноска 28"/>
          <p:cNvSpPr/>
          <p:nvPr/>
        </p:nvSpPr>
        <p:spPr>
          <a:xfrm>
            <a:off x="2357422" y="3201573"/>
            <a:ext cx="5310238" cy="714380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547910" y="3201573"/>
            <a:ext cx="5024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3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эти числа.</a:t>
            </a:r>
            <a:endParaRPr lang="ru-RU" sz="3600" b="1" spc="3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571604" y="4286256"/>
            <a:ext cx="2353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071934" y="4357694"/>
            <a:ext cx="3955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110, 101, 200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3794" y="71414"/>
            <a:ext cx="904868" cy="904868"/>
            <a:chOff x="23794" y="71414"/>
            <a:chExt cx="904868" cy="904868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71414"/>
              <a:ext cx="904868" cy="9048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№</a:t>
              </a:r>
              <a:r>
                <a:rPr lang="ru-RU" sz="2400" b="1" dirty="0" smtClean="0"/>
                <a:t>7</a:t>
              </a:r>
              <a:endParaRPr lang="ru-RU" sz="2400" b="1" dirty="0"/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150019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1429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Вася подсчитал число дней в двух идущих подряд месяцах. Какое число он не мог получить?</a:t>
            </a:r>
            <a:endParaRPr lang="ru-RU" sz="32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2000240"/>
            <a:ext cx="857256" cy="70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</a:t>
            </a:r>
            <a:endParaRPr lang="ru-RU" sz="3200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4810" y="2000240"/>
            <a:ext cx="863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endParaRPr lang="ru-RU" sz="3200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7884" y="200024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-150" dirty="0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59</a:t>
            </a:r>
            <a:endParaRPr lang="ru-RU" sz="3200" spc="-150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2000240"/>
            <a:ext cx="923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-150" dirty="0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</a:t>
            </a:r>
            <a:endParaRPr lang="ru-RU" sz="3200" spc="-150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215082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 descr="446602_origina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44" y="2928934"/>
            <a:ext cx="4059434" cy="30718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32582" y="2000240"/>
            <a:ext cx="9541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A1A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58</a:t>
            </a:r>
            <a:endParaRPr lang="ru-RU" sz="3200" dirty="0">
              <a:solidFill>
                <a:srgbClr val="7A1A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Рисунок 25" descr="197-537x360.gif"/>
          <p:cNvPicPr>
            <a:picLocks noChangeAspect="1"/>
          </p:cNvPicPr>
          <p:nvPr/>
        </p:nvPicPr>
        <p:blipFill>
          <a:blip r:embed="rId4"/>
          <a:srcRect l="4190" t="6250" r="5027" b="4166"/>
          <a:stretch>
            <a:fillRect/>
          </a:stretch>
        </p:blipFill>
        <p:spPr>
          <a:xfrm>
            <a:off x="4214810" y="2928934"/>
            <a:ext cx="4643470" cy="3071834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2143108" y="4357694"/>
            <a:ext cx="2000264" cy="8572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72264" y="3071810"/>
            <a:ext cx="2286016" cy="10001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71810"/>
            <a:ext cx="2286016" cy="10001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214414" y="3429000"/>
            <a:ext cx="2000264" cy="8572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357166"/>
            <a:ext cx="1357872" cy="714240"/>
            <a:chOff x="23794" y="1071686"/>
            <a:chExt cx="1357872" cy="714240"/>
          </a:xfrm>
        </p:grpSpPr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794" y="1071686"/>
              <a:ext cx="1357872" cy="7142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95200" y="1181385"/>
              <a:ext cx="8810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800" b="1" dirty="0" smtClean="0">
                  <a:solidFill>
                    <a:schemeClr val="bg1"/>
                  </a:solidFill>
                </a:rPr>
                <a:t>8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2571768"/>
          </a:xfrm>
          <a:prstGeom prst="wedgeRoundRectCallout">
            <a:avLst>
              <a:gd name="adj1" fmla="val -51091"/>
              <a:gd name="adj2" fmla="val -29563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14290"/>
            <a:ext cx="79296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магазине продаются модели машинок трёх видов: по 15 руб., 21 руб. и 28 руб., а набор из трёх таких машинок стоит 56 рублей. Мама обещала Пете купить все три модели. Сколько рублей можно сэкономить, если купить набор, </a:t>
            </a:r>
          </a:p>
          <a:p>
            <a:pPr algn="ctr"/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не все три машинки по отдельности?</a:t>
            </a:r>
            <a:endParaRPr lang="ru-RU" sz="28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9"/>
          <p:cNvGrpSpPr/>
          <p:nvPr/>
        </p:nvGrpSpPr>
        <p:grpSpPr>
          <a:xfrm>
            <a:off x="2714612" y="2791389"/>
            <a:ext cx="1828226" cy="1780619"/>
            <a:chOff x="339538" y="944708"/>
            <a:chExt cx="1235520" cy="1235520"/>
          </a:xfrm>
        </p:grpSpPr>
        <p:pic>
          <p:nvPicPr>
            <p:cNvPr id="10" name="Рисунок 9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9538" y="944708"/>
              <a:ext cx="1235520" cy="123552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32651" y="1291690"/>
              <a:ext cx="965559" cy="491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20"/>
          <p:cNvGrpSpPr/>
          <p:nvPr/>
        </p:nvGrpSpPr>
        <p:grpSpPr>
          <a:xfrm>
            <a:off x="4786314" y="2743783"/>
            <a:ext cx="1928826" cy="1756787"/>
            <a:chOff x="1285852" y="1219795"/>
            <a:chExt cx="1971101" cy="1822852"/>
          </a:xfrm>
        </p:grpSpPr>
        <p:pic>
          <p:nvPicPr>
            <p:cNvPr id="11" name="Рисунок 10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5852" y="1219795"/>
              <a:ext cx="1971101" cy="182285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71604" y="1857364"/>
              <a:ext cx="1571636" cy="73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0" name="Группа 22"/>
          <p:cNvGrpSpPr/>
          <p:nvPr/>
        </p:nvGrpSpPr>
        <p:grpSpPr>
          <a:xfrm>
            <a:off x="4357686" y="4643446"/>
            <a:ext cx="1971102" cy="1714512"/>
            <a:chOff x="5672732" y="1214422"/>
            <a:chExt cx="1971102" cy="1714512"/>
          </a:xfrm>
        </p:grpSpPr>
        <p:pic>
          <p:nvPicPr>
            <p:cNvPr id="13" name="Рисунок 12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2732" y="1214422"/>
              <a:ext cx="1971102" cy="171451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958484" y="1857364"/>
              <a:ext cx="1643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 </a:t>
              </a:r>
              <a:r>
                <a:rPr lang="ru-RU" sz="3200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3"/>
          <p:cNvGrpSpPr/>
          <p:nvPr/>
        </p:nvGrpSpPr>
        <p:grpSpPr>
          <a:xfrm>
            <a:off x="6500826" y="3929066"/>
            <a:ext cx="2000264" cy="1886550"/>
            <a:chOff x="7143767" y="470880"/>
            <a:chExt cx="1954861" cy="1743674"/>
          </a:xfrm>
        </p:grpSpPr>
        <p:pic>
          <p:nvPicPr>
            <p:cNvPr id="14" name="Рисунок 13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43767" y="470880"/>
              <a:ext cx="1954861" cy="174367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358082" y="1071546"/>
              <a:ext cx="1643074" cy="654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 </a:t>
              </a:r>
              <a:r>
                <a:rPr lang="ru-RU" sz="3200" spc="-15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руб.</a:t>
              </a:r>
              <a:endParaRPr lang="ru-RU" sz="32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Штриховая стрелка вправо 45">
            <a:hlinkClick r:id="" action="ppaction://hlinkshowjump?jump=nextslide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 descr="446602_original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2425164"/>
            <a:ext cx="2428860" cy="4218546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2071670" y="4572008"/>
            <a:ext cx="2000264" cy="1714512"/>
            <a:chOff x="3958221" y="185128"/>
            <a:chExt cx="1972108" cy="1714512"/>
          </a:xfrm>
        </p:grpSpPr>
        <p:pic>
          <p:nvPicPr>
            <p:cNvPr id="12" name="Рисунок 11" descr="yellow-water-lily-picture-color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58221" y="185128"/>
              <a:ext cx="1972108" cy="171451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14810" y="714356"/>
              <a:ext cx="13633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 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руб</a:t>
              </a:r>
              <a:r>
                <a:rPr lang="ru-RU" sz="3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ая прямоугольная выноска 7"/>
          <p:cNvSpPr/>
          <p:nvPr/>
        </p:nvSpPr>
        <p:spPr>
          <a:xfrm>
            <a:off x="1071538" y="285728"/>
            <a:ext cx="7786742" cy="2214578"/>
          </a:xfrm>
          <a:prstGeom prst="wedgeRoundRectCallout">
            <a:avLst>
              <a:gd name="adj1" fmla="val -52539"/>
              <a:gd name="adj2" fmla="val -42227"/>
              <a:gd name="adj3" fmla="val 16667"/>
            </a:avLst>
          </a:prstGeom>
          <a:solidFill>
            <a:srgbClr val="ABE9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14290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Шоколадная плитка состоит из одинаковых долек. Маленький Владик разделил её «по-честному»: сначала он отломал полоску из 5 долек для бабушки, а затем полоску из 7 долек для дедушки (см. рисунок). Сколько долек у него осталось?</a:t>
            </a:r>
            <a:endParaRPr lang="ru-RU" sz="2800" dirty="0"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Штриховая стрелка вправо 45">
            <a:hlinkClick r:id="" action="ppaction://hlinkshowjump?jump=endshow"/>
          </p:cNvPr>
          <p:cNvSpPr/>
          <p:nvPr/>
        </p:nvSpPr>
        <p:spPr>
          <a:xfrm>
            <a:off x="7643834" y="6000768"/>
            <a:ext cx="1071570" cy="500066"/>
          </a:xfrm>
          <a:prstGeom prst="stripedRightArrow">
            <a:avLst/>
          </a:prstGeom>
          <a:solidFill>
            <a:srgbClr val="ABE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406" y="2643182"/>
            <a:ext cx="1500198" cy="407196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214282" y="285728"/>
            <a:ext cx="976306" cy="678651"/>
            <a:chOff x="23794" y="184522"/>
            <a:chExt cx="976306" cy="678651"/>
          </a:xfrm>
        </p:grpSpPr>
        <p:sp>
          <p:nvSpPr>
            <p:cNvPr id="5" name="Овал 4"/>
            <p:cNvSpPr/>
            <p:nvPr/>
          </p:nvSpPr>
          <p:spPr>
            <a:xfrm>
              <a:off x="142844" y="214290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s3634476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794" y="184522"/>
              <a:ext cx="904868" cy="67865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2844" y="285728"/>
              <a:ext cx="85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800" b="1" dirty="0" smtClean="0">
                  <a:solidFill>
                    <a:schemeClr val="bg1"/>
                  </a:solidFill>
                </a:rPr>
                <a:t>9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5857884" y="2643182"/>
            <a:ext cx="2786082" cy="1214446"/>
          </a:xfrm>
          <a:prstGeom prst="rect">
            <a:avLst/>
          </a:prstGeom>
          <a:solidFill>
            <a:srgbClr val="7A1A1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537207" y="3250405"/>
            <a:ext cx="1213652" cy="794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143636" y="3571876"/>
            <a:ext cx="2500330" cy="1588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142844" y="2428868"/>
            <a:ext cx="21834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4282" y="2928934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Объясни, что обозначают числа и выражения: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85720" y="3714752"/>
            <a:ext cx="4475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364188"/>
            <a:ext cx="12779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+ 1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85720" y="5078568"/>
            <a:ext cx="12490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∙ 8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00166" y="3786190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Столько долек было по ширине плитки.</a:t>
            </a:r>
            <a:endParaRPr lang="ru-RU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1571604" y="4429132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Столько долек было по длине плитки.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1500166" y="5143512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Столько долек было в плитке всего.</a:t>
            </a:r>
            <a:endParaRPr lang="ru-RU" sz="28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000100" y="564357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51763" y="564357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194771" y="564357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429124" y="564357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52225" y="564357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548</Words>
  <Application>Microsoft Office PowerPoint</Application>
  <PresentationFormat>Экран (4:3)</PresentationFormat>
  <Paragraphs>113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Round Script</vt:lpstr>
      <vt:lpstr>Monotype Corsiva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Интернет - ресурсы</vt:lpstr>
      <vt:lpstr>Слайд 11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Торопись, но не ошибись</dc:title>
  <dc:subject>Внеурочная деятельность "Математическая шкатулка" 3 класс</dc:subject>
  <dc:creator>corowina</dc:creator>
  <cp:lastModifiedBy>Admin</cp:lastModifiedBy>
  <cp:revision>94</cp:revision>
  <dcterms:created xsi:type="dcterms:W3CDTF">2015-04-19T15:51:03Z</dcterms:created>
  <dcterms:modified xsi:type="dcterms:W3CDTF">2015-08-21T14:14:35Z</dcterms:modified>
</cp:coreProperties>
</file>