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690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2B8226-469F-416E-9CCB-490B5E31677C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B41C4-0ADD-4655-9AE7-13FE1C5B9C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6602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B41C4-0ADD-4655-9AE7-13FE1C5B9C4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3079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B41C4-0ADD-4655-9AE7-13FE1C5B9C4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8433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940152" y="219207"/>
            <a:ext cx="2880320" cy="21602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DAC9-4F0A-437D-8383-9CC10737709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EFB2-4BE9-430A-BD96-BF00A3999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8782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DAC9-4F0A-437D-8383-9CC10737709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EFB2-4BE9-430A-BD96-BF00A3999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4277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DAC9-4F0A-437D-8383-9CC10737709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EFB2-4BE9-430A-BD96-BF00A3999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516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DAC9-4F0A-437D-8383-9CC10737709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EFB2-4BE9-430A-BD96-BF00A3999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6925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DAC9-4F0A-437D-8383-9CC10737709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EFB2-4BE9-430A-BD96-BF00A3999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9018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DAC9-4F0A-437D-8383-9CC10737709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EFB2-4BE9-430A-BD96-BF00A3999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85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DAC9-4F0A-437D-8383-9CC10737709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EFB2-4BE9-430A-BD96-BF00A3999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5004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DAC9-4F0A-437D-8383-9CC10737709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EFB2-4BE9-430A-BD96-BF00A3999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0949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DAC9-4F0A-437D-8383-9CC10737709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EFB2-4BE9-430A-BD96-BF00A3999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7642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DAC9-4F0A-437D-8383-9CC10737709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EFB2-4BE9-430A-BD96-BF00A3999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5297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DAC9-4F0A-437D-8383-9CC10737709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EFB2-4BE9-430A-BD96-BF00A3999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9324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8106998" y="6636641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Ekaterina050466</a:t>
            </a:r>
            <a:endParaRPr lang="ru-RU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BEBA8EAE-BF5A-486C-A8C5-ECC9F3942E4B}">
                <a14:imgProps xmlns:a14="http://schemas.microsoft.com/office/drawing/2010/main" xmlns="">
                  <a14:imgLayer r:embed="rId15">
                    <a14:imgEffect>
                      <a14:backgroundRemoval t="0" b="99432" l="1000" r="100000">
                        <a14:backgroundMark x1="18667" y1="22159" x2="18667" y2="22159"/>
                        <a14:backgroundMark x1="85333" y1="61364" x2="85333" y2="61364"/>
                        <a14:backgroundMark x1="85333" y1="61364" x2="85333" y2="61364"/>
                        <a14:backgroundMark x1="17000" y1="96591" x2="17000" y2="965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28575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FDAC9-4F0A-437D-8383-9CC10737709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2EFB2-4BE9-430A-BD96-BF00A39991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736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elasko.ru/_fr/148/9533542.jpg" TargetMode="External"/><Relationship Id="rId13" Type="http://schemas.openxmlformats.org/officeDocument/2006/relationships/hyperlink" Target="https://ru.wikipedia.org/wiki/%D0%A2%D1%80%D0%B8_%D0%BA%D0%BE%D0%BF%D0%B5%D0%B9%D0%BA%D0%B8" TargetMode="External"/><Relationship Id="rId3" Type="http://schemas.openxmlformats.org/officeDocument/2006/relationships/hyperlink" Target="http://s1.pic4you.ru/allimage/y2012/06-26/12216/2182150.png" TargetMode="External"/><Relationship Id="rId7" Type="http://schemas.openxmlformats.org/officeDocument/2006/relationships/hyperlink" Target="http://festival.1september.ru/articles/310536/img2.gif" TargetMode="External"/><Relationship Id="rId12" Type="http://schemas.openxmlformats.org/officeDocument/2006/relationships/hyperlink" Target="http://cs621918.vk.me/v621918699/17e4a/_mGbW_rdieE.jpg" TargetMode="External"/><Relationship Id="rId17" Type="http://schemas.openxmlformats.org/officeDocument/2006/relationships/hyperlink" Target="http://rvb.ru/pushkin/01text/03fables/01fables/0799.htm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russkiiyazyk.ru/leksika/chto-takoe-arhaizmyi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ph4.ru/fonts_fonts.php?l=rus&amp;fn=slav" TargetMode="External"/><Relationship Id="rId11" Type="http://schemas.openxmlformats.org/officeDocument/2006/relationships/hyperlink" Target="https://www.raritetus.ru/storage/blog/117/uploads/%D0%BF1.jpg" TargetMode="External"/><Relationship Id="rId5" Type="http://schemas.openxmlformats.org/officeDocument/2006/relationships/hyperlink" Target="http://img10.proshkolu.ru/content/media/pic/std/4000000/3083000/3082631-85de56d54fc044d5.png" TargetMode="External"/><Relationship Id="rId15" Type="http://schemas.openxmlformats.org/officeDocument/2006/relationships/hyperlink" Target="http://new2.nedv.info/img/docs/%20%20%20%20%E2%84%9625(907)_2015/text_25_2015-10a.jpg" TargetMode="External"/><Relationship Id="rId10" Type="http://schemas.openxmlformats.org/officeDocument/2006/relationships/hyperlink" Target="https://ru.wikipedia.org/wiki/%D0%9F%D0%BE%D0%BB%D1%83%D1%88%D0%BA%D0%B0" TargetMode="External"/><Relationship Id="rId4" Type="http://schemas.openxmlformats.org/officeDocument/2006/relationships/hyperlink" Target="http://www.cc-samara.ru/imagesnew/03022013.jpg" TargetMode="External"/><Relationship Id="rId9" Type="http://schemas.openxmlformats.org/officeDocument/2006/relationships/hyperlink" Target="http://www.mezhutoki.ru/images/editor/2011.05.09._1735.jpg" TargetMode="External"/><Relationship Id="rId14" Type="http://schemas.openxmlformats.org/officeDocument/2006/relationships/hyperlink" Target="http://lol54.ru/uploads/posts/2012-09/thumbs/1348730120_lol54.ru_045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357298"/>
            <a:ext cx="8143932" cy="2643206"/>
          </a:xfr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</p:spPr>
        <p:txBody>
          <a:bodyPr>
            <a:noAutofit/>
          </a:bodyPr>
          <a:lstStyle/>
          <a:p>
            <a:r>
              <a:rPr lang="ru-RU" b="1" spc="600" dirty="0" smtClean="0">
                <a:solidFill>
                  <a:srgbClr val="6633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DSCyrillic" pitchFamily="2" charset="0"/>
                <a:ea typeface="Batang" pitchFamily="18" charset="-127"/>
                <a:cs typeface="Gautami" pitchFamily="2"/>
              </a:rPr>
              <a:t>Экскурсия в прошлое</a:t>
            </a:r>
            <a:br>
              <a:rPr lang="ru-RU" b="1" spc="600" dirty="0" smtClean="0">
                <a:solidFill>
                  <a:srgbClr val="6633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DSCyrillic" pitchFamily="2" charset="0"/>
                <a:ea typeface="Batang" pitchFamily="18" charset="-127"/>
                <a:cs typeface="Gautami" pitchFamily="2"/>
              </a:rPr>
            </a:br>
            <a:r>
              <a:rPr lang="ru-RU" b="1" spc="600" dirty="0" smtClean="0">
                <a:solidFill>
                  <a:srgbClr val="6633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DSCyrillic" pitchFamily="2" charset="0"/>
                <a:ea typeface="Batang" pitchFamily="18" charset="-127"/>
                <a:cs typeface="Gautami" pitchFamily="2"/>
              </a:rPr>
              <a:t>.</a:t>
            </a:r>
            <a:br>
              <a:rPr lang="ru-RU" b="1" spc="600" dirty="0" smtClean="0">
                <a:solidFill>
                  <a:srgbClr val="6633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DSCyrillic" pitchFamily="2" charset="0"/>
                <a:ea typeface="Batang" pitchFamily="18" charset="-127"/>
                <a:cs typeface="Gautami" pitchFamily="2"/>
              </a:rPr>
            </a:br>
            <a:r>
              <a:rPr lang="ru-RU" b="1" spc="600" dirty="0" smtClean="0">
                <a:solidFill>
                  <a:srgbClr val="6633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DSCyrillic" pitchFamily="2" charset="0"/>
                <a:ea typeface="Batang" pitchFamily="18" charset="-127"/>
                <a:cs typeface="Gautami" pitchFamily="2"/>
              </a:rPr>
              <a:t>Устаревшие  слова</a:t>
            </a:r>
            <a:endParaRPr lang="ru-RU" b="1" spc="600" dirty="0">
              <a:solidFill>
                <a:srgbClr val="6633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DSCyrillic" pitchFamily="2" charset="0"/>
              <a:ea typeface="Batang" pitchFamily="18" charset="-127"/>
              <a:cs typeface="Gautami" pitchFamily="2"/>
            </a:endParaRPr>
          </a:p>
        </p:txBody>
      </p:sp>
      <p:sp>
        <p:nvSpPr>
          <p:cNvPr id="5" name="Подзаголовок 2"/>
          <p:cNvSpPr txBox="1">
            <a:spLocks noGrp="1"/>
          </p:cNvSpPr>
          <p:nvPr>
            <p:ph type="subTitle" idx="1"/>
          </p:nvPr>
        </p:nvSpPr>
        <p:spPr bwMode="auto">
          <a:xfrm>
            <a:off x="3857620" y="3571876"/>
            <a:ext cx="534354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Corsiva" pitchFamily="66" charset="0"/>
              </a:rPr>
              <a:t>Автор презентации</a:t>
            </a:r>
          </a:p>
          <a:p>
            <a:pPr marL="342900" marR="0" lvl="0" indent="-34290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Corsiva" pitchFamily="66" charset="0"/>
              </a:rPr>
              <a:t>Коровина  Ирина  Николаевна</a:t>
            </a:r>
          </a:p>
          <a:p>
            <a:pPr marL="342900" marR="0" lvl="0" indent="-34290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Corsiva" pitchFamily="66" charset="0"/>
              </a:rPr>
              <a:t>учитель начальных классов</a:t>
            </a:r>
          </a:p>
          <a:p>
            <a:pPr marL="342900" marR="0" lvl="0" indent="-34290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Corsiva" pitchFamily="66" charset="0"/>
              </a:rPr>
              <a:t>МБОУ «СОШ №9»  </a:t>
            </a:r>
          </a:p>
          <a:p>
            <a:pPr marL="342900" marR="0" lvl="0" indent="-34290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Corsiva" pitchFamily="66" charset="0"/>
              </a:rPr>
              <a:t> г.Сафоново Смоленской области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28604"/>
            <a:ext cx="6286544" cy="4770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5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Занимательный русский  ∙  3 класс</a:t>
            </a:r>
            <a:endParaRPr lang="ru-RU" sz="25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381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2260579"/>
            <a:ext cx="65008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Перед нею усердные слуги;</a:t>
            </a:r>
            <a:b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Она бьет их, за </a:t>
            </a:r>
            <a:r>
              <a:rPr lang="ru-RU" sz="3200" b="1" dirty="0" smtClean="0">
                <a:solidFill>
                  <a:srgbClr val="6633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чупрун </a:t>
            </a:r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таскает.</a:t>
            </a:r>
            <a:endParaRPr lang="ru-RU" sz="2800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571480"/>
            <a:ext cx="80010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300" dirty="0" smtClean="0">
                <a:solidFill>
                  <a:srgbClr val="663300"/>
                </a:solidFill>
                <a:latin typeface="DSCyrillic" pitchFamily="2" charset="0"/>
              </a:rPr>
              <a:t>А.С.Пушкин «Сказка о рыбаке и рыбке»</a:t>
            </a:r>
          </a:p>
          <a:p>
            <a:pPr algn="ctr"/>
            <a:r>
              <a:rPr lang="ru-RU" sz="28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Определи, к какой группе устаревших слов относится выделенное</a:t>
            </a:r>
            <a:endParaRPr lang="ru-RU" sz="2800" b="1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3929066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spc="600" dirty="0" smtClean="0">
                <a:latin typeface="DSCyrillic" pitchFamily="2" charset="0"/>
              </a:rPr>
              <a:t>историзм</a:t>
            </a:r>
            <a:endParaRPr lang="ru-RU" sz="4400" spc="600" dirty="0">
              <a:latin typeface="DSCyrillic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3945443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spc="600" dirty="0" smtClean="0">
                <a:latin typeface="DSCyrillic" pitchFamily="2" charset="0"/>
              </a:rPr>
              <a:t>архаизм</a:t>
            </a:r>
            <a:endParaRPr lang="ru-RU" sz="4400" spc="600" dirty="0">
              <a:latin typeface="DSCyrillic" pitchFamily="2" charset="0"/>
            </a:endParaRPr>
          </a:p>
        </p:txBody>
      </p:sp>
      <p:sp>
        <p:nvSpPr>
          <p:cNvPr id="6" name="Нашивка 5">
            <a:hlinkClick r:id="" action="ppaction://hlinkshowjump?jump=nextslide"/>
          </p:cNvPr>
          <p:cNvSpPr/>
          <p:nvPr/>
        </p:nvSpPr>
        <p:spPr>
          <a:xfrm>
            <a:off x="8215338" y="6000768"/>
            <a:ext cx="571504" cy="500066"/>
          </a:xfrm>
          <a:prstGeom prst="chevron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2000240"/>
            <a:ext cx="55721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Долго у моря ждал он ответа,</a:t>
            </a:r>
            <a:b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Не дождался, к старухе воротился —</a:t>
            </a:r>
            <a:b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Глядь: опять перед ним </a:t>
            </a:r>
            <a:r>
              <a:rPr lang="ru-RU" sz="3200" b="1" dirty="0" smtClean="0">
                <a:solidFill>
                  <a:srgbClr val="6633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землянка</a:t>
            </a:r>
            <a: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;</a:t>
            </a:r>
            <a:b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На пороге сидит его старуха,</a:t>
            </a:r>
            <a:b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А пред нею разбитое корыто.</a:t>
            </a:r>
            <a:endParaRPr lang="ru-RU" sz="2400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571480"/>
            <a:ext cx="80010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300" dirty="0" smtClean="0">
                <a:solidFill>
                  <a:srgbClr val="663300"/>
                </a:solidFill>
                <a:latin typeface="DSCyrillic" pitchFamily="2" charset="0"/>
              </a:rPr>
              <a:t>А.С.Пушкин «Сказка о рыбаке и рыбке»</a:t>
            </a:r>
          </a:p>
          <a:p>
            <a:pPr algn="ctr"/>
            <a:r>
              <a:rPr lang="ru-RU" sz="28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Определи, к какой группе устаревших слов относится выделенное</a:t>
            </a:r>
            <a:endParaRPr lang="ru-RU" sz="2800" b="1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4445509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spc="600" dirty="0" smtClean="0">
                <a:latin typeface="DSCyrillic" pitchFamily="2" charset="0"/>
              </a:rPr>
              <a:t>историзм</a:t>
            </a:r>
            <a:endParaRPr lang="ru-RU" sz="4400" spc="600" dirty="0">
              <a:latin typeface="DSCyrillic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4445509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spc="600" dirty="0" smtClean="0">
                <a:latin typeface="DSCyrillic" pitchFamily="2" charset="0"/>
              </a:rPr>
              <a:t>архаизм</a:t>
            </a:r>
            <a:endParaRPr lang="ru-RU" sz="4400" spc="600" dirty="0">
              <a:latin typeface="DSCyrillic" pitchFamily="2" charset="0"/>
            </a:endParaRPr>
          </a:p>
        </p:txBody>
      </p:sp>
      <p:sp>
        <p:nvSpPr>
          <p:cNvPr id="6" name="Нашивка 5">
            <a:hlinkClick r:id="" action="ppaction://hlinkshowjump?jump=endshow"/>
          </p:cNvPr>
          <p:cNvSpPr/>
          <p:nvPr/>
        </p:nvSpPr>
        <p:spPr>
          <a:xfrm>
            <a:off x="8215338" y="6000768"/>
            <a:ext cx="571504" cy="500066"/>
          </a:xfrm>
          <a:prstGeom prst="chevron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755576" y="476672"/>
            <a:ext cx="7772400" cy="461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Batang" pitchFamily="18" charset="-127"/>
                <a:ea typeface="Batang" pitchFamily="18" charset="-127"/>
              </a:rPr>
              <a:t>Используемые источники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375" y="928670"/>
            <a:ext cx="853209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Автор шаблона  </a:t>
            </a:r>
            <a:r>
              <a:rPr lang="ru-RU" sz="1200" b="1" dirty="0" smtClean="0">
                <a:latin typeface="Batang" pitchFamily="18" charset="-127"/>
                <a:ea typeface="Batang" pitchFamily="18" charset="-127"/>
              </a:rPr>
              <a:t>Елисеева Екатерина Степановна</a:t>
            </a:r>
          </a:p>
          <a:p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Фон </a:t>
            </a:r>
            <a:r>
              <a:rPr lang="ru-RU" sz="1200" dirty="0" smtClean="0">
                <a:latin typeface="Batang" pitchFamily="18" charset="-127"/>
                <a:ea typeface="Batang" pitchFamily="18" charset="-127"/>
                <a:hlinkClick r:id="rId3"/>
              </a:rPr>
              <a:t>http://s1.pic4you.ru/allimage/y2012/06-26/12216/2182150.png</a:t>
            </a:r>
            <a:endParaRPr lang="ru-RU" sz="1200" dirty="0" smtClean="0">
              <a:latin typeface="Batang" pitchFamily="18" charset="-127"/>
              <a:ea typeface="Batang" pitchFamily="18" charset="-127"/>
            </a:endParaRPr>
          </a:p>
          <a:p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Перо в чернильнице </a:t>
            </a:r>
            <a:r>
              <a:rPr lang="en-US" sz="1200" dirty="0" smtClean="0">
                <a:latin typeface="Batang" pitchFamily="18" charset="-127"/>
                <a:ea typeface="Batang" pitchFamily="18" charset="-127"/>
                <a:hlinkClick r:id="rId4"/>
              </a:rPr>
              <a:t>http://www.cc-samara.ru/imagesnew/03022013.jpg</a:t>
            </a:r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 </a:t>
            </a:r>
          </a:p>
          <a:p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Стопка книг </a:t>
            </a:r>
            <a:r>
              <a:rPr lang="en-US" sz="1200" dirty="0" smtClean="0">
                <a:latin typeface="Batang" pitchFamily="18" charset="-127"/>
                <a:ea typeface="Batang" pitchFamily="18" charset="-127"/>
                <a:hlinkClick r:id="rId5"/>
              </a:rPr>
              <a:t>http://img10.proshkolu.ru/content/media/pic/std/4000000/3083000/3082631-85de56d54fc044d5.png</a:t>
            </a:r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en-US" sz="1200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 </a:t>
            </a:r>
          </a:p>
          <a:p>
            <a:endParaRPr lang="ru-RU" sz="1200" dirty="0" smtClean="0">
              <a:latin typeface="Batang" pitchFamily="18" charset="-127"/>
              <a:ea typeface="Batang" pitchFamily="18" charset="-127"/>
            </a:endParaRPr>
          </a:p>
          <a:p>
            <a:r>
              <a:rPr lang="ru-RU" sz="1200" b="1" dirty="0" smtClean="0">
                <a:latin typeface="Batang" pitchFamily="18" charset="-127"/>
                <a:ea typeface="Batang" pitchFamily="18" charset="-127"/>
              </a:rPr>
              <a:t>Для презентации:</a:t>
            </a:r>
          </a:p>
          <a:p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Шрифт </a:t>
            </a:r>
            <a:r>
              <a:rPr lang="en-US" sz="1200" dirty="0" smtClean="0">
                <a:latin typeface="Batang" pitchFamily="18" charset="-127"/>
                <a:ea typeface="Batang" pitchFamily="18" charset="-127"/>
                <a:hlinkClick r:id="rId6"/>
              </a:rPr>
              <a:t>http://</a:t>
            </a:r>
            <a:r>
              <a:rPr lang="en-US" sz="1200" dirty="0" smtClean="0">
                <a:latin typeface="Batang" pitchFamily="18" charset="-127"/>
                <a:ea typeface="Batang" pitchFamily="18" charset="-127"/>
                <a:hlinkClick r:id="rId6"/>
              </a:rPr>
              <a:t>www.ph4.ru/fonts_fonts.php?l=rus&amp;fn=slav</a:t>
            </a:r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 </a:t>
            </a:r>
            <a:endParaRPr lang="ru-RU" sz="1200" dirty="0" smtClean="0">
              <a:latin typeface="Batang" pitchFamily="18" charset="-127"/>
              <a:ea typeface="Batang" pitchFamily="18" charset="-127"/>
            </a:endParaRPr>
          </a:p>
          <a:p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Светец </a:t>
            </a:r>
            <a:r>
              <a:rPr lang="en-US" sz="1200" dirty="0" smtClean="0">
                <a:latin typeface="Batang" pitchFamily="18" charset="-127"/>
                <a:ea typeface="Batang" pitchFamily="18" charset="-127"/>
                <a:hlinkClick r:id="rId7"/>
              </a:rPr>
              <a:t>http://festival.1september.ru/articles/310536/img2.gif</a:t>
            </a:r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 </a:t>
            </a:r>
          </a:p>
          <a:p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Вооружение богатыря </a:t>
            </a:r>
            <a:r>
              <a:rPr lang="en-US" sz="1200" dirty="0" smtClean="0">
                <a:latin typeface="Batang" pitchFamily="18" charset="-127"/>
                <a:ea typeface="Batang" pitchFamily="18" charset="-127"/>
                <a:hlinkClick r:id="rId8"/>
              </a:rPr>
              <a:t>http://relasko.ru/_fr/148/9533542.jpg</a:t>
            </a:r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 </a:t>
            </a:r>
          </a:p>
          <a:p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Полушка </a:t>
            </a:r>
            <a:r>
              <a:rPr lang="en-US" sz="1200" dirty="0" smtClean="0">
                <a:latin typeface="Batang" pitchFamily="18" charset="-127"/>
                <a:ea typeface="Batang" pitchFamily="18" charset="-127"/>
                <a:hlinkClick r:id="rId9"/>
              </a:rPr>
              <a:t>http://www.mezhutoki.ru/images/editor/2011.05.09._1735.jpg</a:t>
            </a:r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 </a:t>
            </a:r>
          </a:p>
          <a:p>
            <a:r>
              <a:rPr lang="en-US" sz="1200" dirty="0" smtClean="0">
                <a:latin typeface="Batang" pitchFamily="18" charset="-127"/>
                <a:ea typeface="Batang" pitchFamily="18" charset="-127"/>
                <a:hlinkClick r:id="rId10"/>
              </a:rPr>
              <a:t>https://ru.wikipedia.org/wiki/%D0%9F%D0%BE%D0%BB%D1%83%D1%88%D0%BA%D0%B0</a:t>
            </a:r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 </a:t>
            </a:r>
          </a:p>
          <a:p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Гривенник </a:t>
            </a:r>
            <a:r>
              <a:rPr lang="en-US" sz="1200" dirty="0" smtClean="0">
                <a:latin typeface="Batang" pitchFamily="18" charset="-127"/>
                <a:ea typeface="Batang" pitchFamily="18" charset="-127"/>
                <a:hlinkClick r:id="rId11"/>
              </a:rPr>
              <a:t>https://www.raritetus.ru/storage/blog/117/uploads/%D0%BF1.jpg</a:t>
            </a:r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 </a:t>
            </a:r>
          </a:p>
          <a:p>
            <a:r>
              <a:rPr lang="en-US" sz="1200" dirty="0" smtClean="0">
                <a:latin typeface="Batang" pitchFamily="18" charset="-127"/>
                <a:ea typeface="Batang" pitchFamily="18" charset="-127"/>
              </a:rPr>
              <a:t>https://ru.wikipedia.org/wiki/%D0%94%D0%B5%D1%81%D1%8F%D1%82%D1%8C_%D0%BA%D0%BE%D0%BF%D0%B5%D0%B5%D0%BA</a:t>
            </a:r>
            <a:endParaRPr lang="ru-RU" sz="1200" dirty="0" smtClean="0">
              <a:latin typeface="Batang" pitchFamily="18" charset="-127"/>
              <a:ea typeface="Batang" pitchFamily="18" charset="-127"/>
            </a:endParaRPr>
          </a:p>
          <a:p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Алтын </a:t>
            </a:r>
            <a:r>
              <a:rPr lang="en-US" sz="1200" dirty="0" smtClean="0">
                <a:latin typeface="Batang" pitchFamily="18" charset="-127"/>
                <a:ea typeface="Batang" pitchFamily="18" charset="-127"/>
                <a:hlinkClick r:id="rId12"/>
              </a:rPr>
              <a:t>http://cs621918.vk.me/v621918699/17e4a/_mGbW_rdieE.jpg</a:t>
            </a:r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 </a:t>
            </a:r>
          </a:p>
          <a:p>
            <a:r>
              <a:rPr lang="en-US" sz="1200" dirty="0" smtClean="0">
                <a:latin typeface="Batang" pitchFamily="18" charset="-127"/>
                <a:ea typeface="Batang" pitchFamily="18" charset="-127"/>
                <a:hlinkClick r:id="rId13"/>
              </a:rPr>
              <a:t>https://ru.wikipedia.org/wiki/%D0%A2%D1%80%D0%B8_%D0%BA%D0%BE%D0%BF%D0%B5%D0%B9%D0%BA%D0%B8</a:t>
            </a:r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 </a:t>
            </a:r>
          </a:p>
          <a:p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Старинные меры длины </a:t>
            </a:r>
            <a:r>
              <a:rPr lang="en-US" sz="1200" dirty="0" smtClean="0">
                <a:latin typeface="Batang" pitchFamily="18" charset="-127"/>
                <a:ea typeface="Batang" pitchFamily="18" charset="-127"/>
                <a:hlinkClick r:id="rId14"/>
              </a:rPr>
              <a:t>http://lol54.ru/uploads/posts/2012-09/thumbs/1348730120_lol54.ru_045.jpg</a:t>
            </a:r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 </a:t>
            </a:r>
          </a:p>
          <a:p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Названия частей тела человека (архаизмы) </a:t>
            </a:r>
            <a:r>
              <a:rPr lang="en-US" sz="1200" dirty="0" smtClean="0">
                <a:latin typeface="Batang" pitchFamily="18" charset="-127"/>
                <a:ea typeface="Batang" pitchFamily="18" charset="-127"/>
                <a:hlinkClick r:id="rId15"/>
              </a:rPr>
              <a:t>http://new2.nedv.info/img/docs/%20%20%20%20%E2%84%9625%28907%29_2015/text_25_2015-10a.jpg</a:t>
            </a:r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 </a:t>
            </a:r>
          </a:p>
          <a:p>
            <a:r>
              <a:rPr lang="en-US" sz="1200" dirty="0" smtClean="0">
                <a:latin typeface="Batang" pitchFamily="18" charset="-127"/>
                <a:ea typeface="Batang" pitchFamily="18" charset="-127"/>
                <a:hlinkClick r:id="rId16"/>
              </a:rPr>
              <a:t>http://russkiiyazyk.ru/leksika/chto-takoe-arhaizmyi.html</a:t>
            </a:r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 </a:t>
            </a:r>
          </a:p>
          <a:p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Текст сказки  </a:t>
            </a:r>
            <a:r>
              <a:rPr lang="en-US" sz="1200" dirty="0" smtClean="0">
                <a:latin typeface="Batang" pitchFamily="18" charset="-127"/>
                <a:ea typeface="Batang" pitchFamily="18" charset="-127"/>
                <a:hlinkClick r:id="rId17"/>
              </a:rPr>
              <a:t>http://rvb.ru/pushkin/01text/03fables/01fables/0799.htm</a:t>
            </a:r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 </a:t>
            </a:r>
            <a:endParaRPr lang="ru-RU" sz="1200" dirty="0"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988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571480"/>
            <a:ext cx="6929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Устаревшие  слова</a:t>
            </a:r>
            <a:endParaRPr lang="ru-RU" sz="4800" b="1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3214678" y="1285860"/>
            <a:ext cx="642942" cy="500066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5500694" y="1285860"/>
            <a:ext cx="571504" cy="500066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57224" y="2143116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spc="600" dirty="0" smtClean="0">
                <a:latin typeface="DSCyrillic" pitchFamily="2" charset="0"/>
                <a:hlinkClick r:id="rId2" action="ppaction://hlinksldjump"/>
              </a:rPr>
              <a:t>историзмы</a:t>
            </a:r>
            <a:endParaRPr lang="ru-RU" sz="4400" spc="600" dirty="0">
              <a:latin typeface="DSCyrillic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2159493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spc="600" dirty="0" smtClean="0">
                <a:latin typeface="DSCyrillic" pitchFamily="2" charset="0"/>
                <a:hlinkClick r:id="rId3" action="ppaction://hlinksldjump"/>
              </a:rPr>
              <a:t>архаизмы</a:t>
            </a:r>
            <a:endParaRPr lang="ru-RU" sz="4400" spc="600" dirty="0">
              <a:latin typeface="DSCyrillic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112934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642918"/>
            <a:ext cx="385765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Историзмы </a:t>
            </a:r>
            <a:r>
              <a:rPr lang="ru-RU" sz="3200" dirty="0" smtClean="0"/>
              <a:t>– названия предметов, которые были известны нашим предкам и вышли из употребления.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643438" y="571480"/>
            <a:ext cx="392909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spc="-150" dirty="0" smtClean="0"/>
              <a:t>Примеры историзмов </a:t>
            </a:r>
            <a:r>
              <a:rPr lang="ru-RU" sz="3000" spc="-150" dirty="0" smtClean="0"/>
              <a:t>–</a:t>
            </a:r>
            <a:r>
              <a:rPr lang="ru-RU" sz="3000" dirty="0" smtClean="0"/>
              <a:t> </a:t>
            </a:r>
          </a:p>
          <a:p>
            <a:endParaRPr lang="ru-RU" sz="3000" dirty="0" smtClean="0"/>
          </a:p>
          <a:p>
            <a:pPr algn="ctr"/>
            <a:r>
              <a:rPr lang="ru-RU" sz="3200" dirty="0" smtClean="0"/>
              <a:t>светец, лучина</a:t>
            </a:r>
            <a:endParaRPr lang="ru-RU" sz="3200" dirty="0"/>
          </a:p>
        </p:txBody>
      </p:sp>
      <p:pic>
        <p:nvPicPr>
          <p:cNvPr id="4" name="Рисунок 3" descr="светец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7752" y="2357430"/>
            <a:ext cx="3571900" cy="3571900"/>
          </a:xfrm>
          <a:prstGeom prst="rect">
            <a:avLst/>
          </a:prstGeom>
        </p:spPr>
      </p:pic>
      <p:sp>
        <p:nvSpPr>
          <p:cNvPr id="5" name="Нашивка 4">
            <a:hlinkClick r:id="" action="ppaction://hlinkshowjump?jump=nextslide"/>
          </p:cNvPr>
          <p:cNvSpPr/>
          <p:nvPr/>
        </p:nvSpPr>
        <p:spPr>
          <a:xfrm>
            <a:off x="8215338" y="6000768"/>
            <a:ext cx="571504" cy="500066"/>
          </a:xfrm>
          <a:prstGeom prst="chevron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14876" y="428604"/>
            <a:ext cx="39290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spc="-150" dirty="0" smtClean="0"/>
              <a:t>Примеры историзмов:</a:t>
            </a:r>
          </a:p>
          <a:p>
            <a:pPr algn="ctr"/>
            <a:r>
              <a:rPr lang="ru-RU" sz="3000" spc="-150" dirty="0" smtClean="0"/>
              <a:t>меры длины</a:t>
            </a:r>
            <a:r>
              <a:rPr lang="ru-RU" sz="3000" dirty="0" smtClean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348" y="428604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spc="-150" dirty="0" smtClean="0"/>
              <a:t>Примеры историзмов:</a:t>
            </a:r>
          </a:p>
          <a:p>
            <a:pPr algn="ctr"/>
            <a:r>
              <a:rPr lang="ru-RU" sz="3000" spc="-150" dirty="0" smtClean="0"/>
              <a:t>средства вооружения </a:t>
            </a:r>
            <a:r>
              <a:rPr lang="ru-RU" sz="3000" dirty="0" smtClean="0"/>
              <a:t> </a:t>
            </a:r>
          </a:p>
        </p:txBody>
      </p:sp>
      <p:pic>
        <p:nvPicPr>
          <p:cNvPr id="6" name="Рисунок 5" descr="11.2.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b="2692"/>
          <a:stretch>
            <a:fillRect/>
          </a:stretch>
        </p:blipFill>
        <p:spPr>
          <a:xfrm>
            <a:off x="557011" y="1785926"/>
            <a:ext cx="3943551" cy="3786214"/>
          </a:xfrm>
          <a:prstGeom prst="rect">
            <a:avLst/>
          </a:prstGeom>
        </p:spPr>
      </p:pic>
      <p:pic>
        <p:nvPicPr>
          <p:cNvPr id="9" name="Рисунок 8" descr="1348730120_lol54.ru_0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792" y="1857364"/>
            <a:ext cx="4214842" cy="4214842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10" name="Нашивка 9">
            <a:hlinkClick r:id="" action="ppaction://hlinkshowjump?jump=nextslide"/>
          </p:cNvPr>
          <p:cNvSpPr/>
          <p:nvPr/>
        </p:nvSpPr>
        <p:spPr>
          <a:xfrm>
            <a:off x="8215338" y="6000768"/>
            <a:ext cx="571504" cy="500066"/>
          </a:xfrm>
          <a:prstGeom prst="chevron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ветец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6314" y="571480"/>
            <a:ext cx="3571900" cy="18096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428604"/>
            <a:ext cx="435771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spc="-150" dirty="0" smtClean="0"/>
              <a:t>   Примеры историзмов:</a:t>
            </a:r>
          </a:p>
          <a:p>
            <a:r>
              <a:rPr lang="ru-RU" sz="3000" spc="-150" dirty="0" smtClean="0"/>
              <a:t>название денежных единиц</a:t>
            </a:r>
          </a:p>
          <a:p>
            <a:r>
              <a:rPr lang="ru-RU" sz="3000" spc="-150" dirty="0" smtClean="0"/>
              <a:t> </a:t>
            </a:r>
            <a:r>
              <a:rPr lang="ru-RU" sz="3000" b="1" spc="-150" dirty="0" smtClean="0"/>
              <a:t>Алтын</a:t>
            </a:r>
            <a:r>
              <a:rPr lang="ru-RU" sz="3200" dirty="0" smtClean="0"/>
              <a:t> - </a:t>
            </a:r>
            <a: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в XV веке равнялся </a:t>
            </a:r>
          </a:p>
          <a:p>
            <a: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6 московским или </a:t>
            </a:r>
          </a:p>
          <a:p>
            <a: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3 новгородским деньгам.</a:t>
            </a:r>
            <a:r>
              <a:rPr lang="ru-RU" sz="2400" spc="-15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</a:t>
            </a:r>
          </a:p>
          <a:p>
            <a:r>
              <a:rPr lang="ru-RU" sz="3000" b="1" spc="-150" dirty="0" smtClean="0"/>
              <a:t>Полушка</a:t>
            </a:r>
            <a:r>
              <a:rPr lang="ru-RU" sz="2400" spc="-150" dirty="0" smtClean="0"/>
              <a:t> - </a:t>
            </a:r>
            <a: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русская монета достоинством в половину деньги(копейки). </a:t>
            </a:r>
          </a:p>
          <a:p>
            <a:r>
              <a:rPr lang="ru-RU" sz="3000" b="1" spc="-150" dirty="0" smtClean="0"/>
              <a:t>Гривенник</a:t>
            </a:r>
            <a:r>
              <a:rPr lang="ru-RU" sz="2400" spc="-150" dirty="0" smtClean="0"/>
              <a:t> - </a:t>
            </a:r>
            <a: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десятикопеечная русская монета. Первый гривенник, также называемый гривной, был выпущен в 1701 году.</a:t>
            </a:r>
            <a:endParaRPr lang="ru-RU" sz="2400" spc="-150" dirty="0" smtClean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pic>
        <p:nvPicPr>
          <p:cNvPr id="7" name="Рисунок 6" descr="2011.05.09._1735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7752" y="2214554"/>
            <a:ext cx="3722888" cy="2032697"/>
          </a:xfrm>
          <a:prstGeom prst="rect">
            <a:avLst/>
          </a:prstGeom>
        </p:spPr>
      </p:pic>
      <p:pic>
        <p:nvPicPr>
          <p:cNvPr id="8" name="Рисунок 7" descr="п1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596" y="4214818"/>
            <a:ext cx="3835980" cy="1908400"/>
          </a:xfrm>
          <a:prstGeom prst="rect">
            <a:avLst/>
          </a:prstGeom>
        </p:spPr>
      </p:pic>
      <p:sp>
        <p:nvSpPr>
          <p:cNvPr id="9" name="Нашивка 8">
            <a:hlinkClick r:id="rId5" action="ppaction://hlinksldjump"/>
          </p:cNvPr>
          <p:cNvSpPr/>
          <p:nvPr/>
        </p:nvSpPr>
        <p:spPr>
          <a:xfrm>
            <a:off x="8215338" y="6000768"/>
            <a:ext cx="571504" cy="500066"/>
          </a:xfrm>
          <a:prstGeom prst="chevron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642918"/>
            <a:ext cx="385765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Архаизмы </a:t>
            </a:r>
            <a:r>
              <a:rPr lang="ru-RU" sz="3200" dirty="0" smtClean="0"/>
              <a:t>– </a:t>
            </a:r>
          </a:p>
          <a:p>
            <a:pPr algn="ctr"/>
            <a:r>
              <a:rPr lang="ru-RU" sz="3200" dirty="0" smtClean="0"/>
              <a:t>это слова, которые в связи с появлением новых слов, вышли из употребления. Но их синонимы есть в современном русском языке.  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643438" y="571480"/>
            <a:ext cx="39290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spc="-150" dirty="0" smtClean="0"/>
              <a:t>Примеры архаизмов </a:t>
            </a:r>
            <a:r>
              <a:rPr lang="ru-RU" sz="3000" spc="-150" dirty="0" smtClean="0"/>
              <a:t>–</a:t>
            </a:r>
            <a:r>
              <a:rPr lang="ru-RU" sz="3000" dirty="0" smtClean="0"/>
              <a:t> </a:t>
            </a:r>
          </a:p>
        </p:txBody>
      </p:sp>
      <p:pic>
        <p:nvPicPr>
          <p:cNvPr id="4" name="Рисунок 3" descr="светец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b="7832"/>
          <a:stretch>
            <a:fillRect/>
          </a:stretch>
        </p:blipFill>
        <p:spPr>
          <a:xfrm>
            <a:off x="4572000" y="1857364"/>
            <a:ext cx="4315625" cy="3357586"/>
          </a:xfrm>
          <a:prstGeom prst="rect">
            <a:avLst/>
          </a:prstGeom>
        </p:spPr>
      </p:pic>
      <p:sp>
        <p:nvSpPr>
          <p:cNvPr id="5" name="Нашивка 4">
            <a:hlinkClick r:id="" action="ppaction://hlinkshowjump?jump=nextslide"/>
          </p:cNvPr>
          <p:cNvSpPr/>
          <p:nvPr/>
        </p:nvSpPr>
        <p:spPr>
          <a:xfrm>
            <a:off x="8215338" y="6000768"/>
            <a:ext cx="571504" cy="500066"/>
          </a:xfrm>
          <a:prstGeom prst="chevron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6314" y="428604"/>
            <a:ext cx="385765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spc="-150" dirty="0" smtClean="0"/>
              <a:t>Примеры архаизмов:</a:t>
            </a:r>
          </a:p>
          <a:p>
            <a:endParaRPr lang="ru-RU" sz="3000" b="1" spc="-150" dirty="0" smtClean="0"/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зерцало - </a:t>
            </a:r>
            <a:r>
              <a:rPr lang="ru-RU" sz="24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зеркало;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пиит - </a:t>
            </a:r>
            <a:r>
              <a:rPr lang="ru-RU" sz="24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поэт;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нощь - </a:t>
            </a:r>
            <a:r>
              <a:rPr lang="ru-RU" sz="24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ночь;</a:t>
            </a:r>
          </a:p>
          <a:p>
            <a:pPr>
              <a:lnSpc>
                <a:spcPct val="150000"/>
              </a:lnSpc>
            </a:pPr>
            <a:r>
              <a:rPr lang="ru-RU" sz="2400" b="1" i="1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нумер</a:t>
            </a:r>
            <a:r>
              <a:rPr lang="ru-RU" sz="2400" b="1" i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- </a:t>
            </a:r>
            <a:r>
              <a:rPr lang="ru-RU" sz="24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номер;</a:t>
            </a:r>
          </a:p>
          <a:p>
            <a:pPr>
              <a:lnSpc>
                <a:spcPct val="150000"/>
              </a:lnSpc>
            </a:pPr>
            <a:r>
              <a:rPr lang="ru-RU" sz="2400" b="1" i="1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стора</a:t>
            </a:r>
            <a:r>
              <a:rPr lang="ru-RU" sz="2400" b="1" i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- </a:t>
            </a:r>
            <a:r>
              <a:rPr lang="ru-RU" sz="24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штора;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дщерь - </a:t>
            </a:r>
            <a:r>
              <a:rPr lang="ru-RU" sz="24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дочь;</a:t>
            </a:r>
          </a:p>
          <a:p>
            <a:pPr>
              <a:lnSpc>
                <a:spcPct val="150000"/>
              </a:lnSpc>
            </a:pPr>
            <a:r>
              <a:rPr lang="ru-RU" sz="2400" b="1" i="1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гистория</a:t>
            </a:r>
            <a:r>
              <a:rPr lang="ru-RU" sz="2400" b="1" i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– </a:t>
            </a:r>
            <a:r>
              <a:rPr lang="ru-RU" sz="24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история…</a:t>
            </a:r>
          </a:p>
          <a:p>
            <a:pPr>
              <a:lnSpc>
                <a:spcPct val="150000"/>
              </a:lnSpc>
            </a:pPr>
            <a:endParaRPr lang="ru-RU" sz="2400" b="1" spc="-150" dirty="0" smtClean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428604"/>
            <a:ext cx="3786214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spc="-150" dirty="0" smtClean="0"/>
              <a:t>Примеры архаизмов:</a:t>
            </a:r>
          </a:p>
          <a:p>
            <a:endParaRPr lang="ru-RU" sz="2400" i="1" dirty="0" smtClean="0"/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брадобрей, цирюльник - </a:t>
            </a:r>
            <a:r>
              <a:rPr lang="ru-RU" sz="24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парикмахер;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ветрило - </a:t>
            </a:r>
            <a:r>
              <a:rPr lang="ru-RU" sz="24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парус;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оператор - </a:t>
            </a:r>
            <a:r>
              <a:rPr lang="ru-RU" sz="24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хирург;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перст - </a:t>
            </a:r>
            <a:r>
              <a:rPr lang="ru-RU" sz="24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палец;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толмач - </a:t>
            </a:r>
            <a:r>
              <a:rPr lang="ru-RU" sz="24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переводчик;</a:t>
            </a:r>
          </a:p>
          <a:p>
            <a:pPr>
              <a:lnSpc>
                <a:spcPct val="150000"/>
              </a:lnSpc>
            </a:pPr>
            <a:r>
              <a:rPr lang="ru-RU" sz="2400" b="1" i="1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личба</a:t>
            </a:r>
            <a:r>
              <a:rPr lang="ru-RU" sz="2400" b="1" i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– </a:t>
            </a:r>
            <a:r>
              <a:rPr lang="ru-RU" sz="24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цифра…</a:t>
            </a:r>
          </a:p>
          <a:p>
            <a:endParaRPr lang="ru-RU" sz="3000" b="1" spc="-150" dirty="0" smtClean="0"/>
          </a:p>
          <a:p>
            <a:endParaRPr lang="ru-RU" sz="3000" b="1" spc="-150" dirty="0" smtClean="0"/>
          </a:p>
        </p:txBody>
      </p:sp>
      <p:sp>
        <p:nvSpPr>
          <p:cNvPr id="10" name="Нашивка 9">
            <a:hlinkClick r:id="" action="ppaction://hlinkshowjump?jump=nextslide"/>
          </p:cNvPr>
          <p:cNvSpPr/>
          <p:nvPr/>
        </p:nvSpPr>
        <p:spPr>
          <a:xfrm>
            <a:off x="8215338" y="6000768"/>
            <a:ext cx="571504" cy="500066"/>
          </a:xfrm>
          <a:prstGeom prst="chevron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2260579"/>
            <a:ext cx="55721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Старичок к старухе воротился.</a:t>
            </a:r>
            <a:b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Что ж? пред ним  </a:t>
            </a:r>
            <a:r>
              <a:rPr lang="ru-RU" sz="3200" b="1" dirty="0" smtClean="0">
                <a:solidFill>
                  <a:srgbClr val="6633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царские палаты</a:t>
            </a:r>
            <a:r>
              <a:rPr lang="ru-RU" sz="24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.</a:t>
            </a:r>
            <a:endParaRPr lang="ru-RU" sz="2400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571480"/>
            <a:ext cx="80010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300" dirty="0" smtClean="0">
                <a:solidFill>
                  <a:srgbClr val="663300"/>
                </a:solidFill>
                <a:latin typeface="DSCyrillic" pitchFamily="2" charset="0"/>
              </a:rPr>
              <a:t>А.С.Пушкин «Сказка о рыбаке и рыбке»</a:t>
            </a:r>
          </a:p>
          <a:p>
            <a:pPr algn="ctr"/>
            <a:r>
              <a:rPr lang="ru-RU" sz="28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Определи, к какой группе устаревших слов относится выделенное</a:t>
            </a:r>
            <a:endParaRPr lang="ru-RU" sz="2800" b="1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3929066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spc="600" dirty="0" smtClean="0">
                <a:latin typeface="DSCyrillic" pitchFamily="2" charset="0"/>
              </a:rPr>
              <a:t>историзм</a:t>
            </a:r>
            <a:endParaRPr lang="ru-RU" sz="4400" spc="600" dirty="0">
              <a:latin typeface="DSCyrillic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3945443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spc="600" dirty="0" smtClean="0">
                <a:latin typeface="DSCyrillic" pitchFamily="2" charset="0"/>
              </a:rPr>
              <a:t>архаизм</a:t>
            </a:r>
            <a:endParaRPr lang="ru-RU" sz="4400" spc="600" dirty="0">
              <a:latin typeface="DSCyrillic" pitchFamily="2" charset="0"/>
            </a:endParaRPr>
          </a:p>
        </p:txBody>
      </p:sp>
      <p:sp>
        <p:nvSpPr>
          <p:cNvPr id="6" name="Нашивка 5">
            <a:hlinkClick r:id="" action="ppaction://hlinkshowjump?jump=nextslide"/>
          </p:cNvPr>
          <p:cNvSpPr/>
          <p:nvPr/>
        </p:nvSpPr>
        <p:spPr>
          <a:xfrm>
            <a:off x="8215338" y="6000768"/>
            <a:ext cx="571504" cy="500066"/>
          </a:xfrm>
          <a:prstGeom prst="chevron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2260579"/>
            <a:ext cx="65008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На него старуха не взглянула,</a:t>
            </a:r>
            <a:b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Лишь с </a:t>
            </a:r>
            <a:r>
              <a:rPr lang="ru-RU" sz="3200" b="1" dirty="0" smtClean="0">
                <a:solidFill>
                  <a:srgbClr val="6633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очей</a:t>
            </a:r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прогнать его велела. </a:t>
            </a:r>
            <a:endParaRPr lang="ru-RU" sz="2800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571480"/>
            <a:ext cx="80010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300" dirty="0" smtClean="0">
                <a:solidFill>
                  <a:srgbClr val="663300"/>
                </a:solidFill>
                <a:latin typeface="DSCyrillic" pitchFamily="2" charset="0"/>
              </a:rPr>
              <a:t>А.С.Пушкин «Сказка о рыбаке и рыбке»</a:t>
            </a:r>
          </a:p>
          <a:p>
            <a:pPr algn="ctr"/>
            <a:r>
              <a:rPr lang="ru-RU" sz="28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Определи, к какой группе устаревших слов относится выделенное</a:t>
            </a:r>
            <a:endParaRPr lang="ru-RU" sz="2800" b="1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3929066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spc="600" dirty="0" smtClean="0">
                <a:latin typeface="DSCyrillic" pitchFamily="2" charset="0"/>
              </a:rPr>
              <a:t>историзм</a:t>
            </a:r>
            <a:endParaRPr lang="ru-RU" sz="4400" spc="600" dirty="0">
              <a:latin typeface="DSCyrillic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3945443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spc="600" dirty="0" smtClean="0">
                <a:latin typeface="DSCyrillic" pitchFamily="2" charset="0"/>
              </a:rPr>
              <a:t>архаизм</a:t>
            </a:r>
            <a:endParaRPr lang="ru-RU" sz="4400" spc="600" dirty="0">
              <a:latin typeface="DSCyrillic" pitchFamily="2" charset="0"/>
            </a:endParaRPr>
          </a:p>
        </p:txBody>
      </p:sp>
      <p:sp>
        <p:nvSpPr>
          <p:cNvPr id="6" name="Нашивка 5">
            <a:hlinkClick r:id="" action="ppaction://hlinkshowjump?jump=nextslide"/>
          </p:cNvPr>
          <p:cNvSpPr/>
          <p:nvPr/>
        </p:nvSpPr>
        <p:spPr>
          <a:xfrm>
            <a:off x="8215338" y="6000768"/>
            <a:ext cx="571504" cy="500066"/>
          </a:xfrm>
          <a:prstGeom prst="chevron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403</Words>
  <Application>Microsoft Office PowerPoint</Application>
  <PresentationFormat>Экран (4:3)</PresentationFormat>
  <Paragraphs>87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Экскурсия в прошлое . Устаревшие  слова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Устаревшие слова</dc:title>
  <dc:subject>Занимательный русский_занятие 11</dc:subject>
  <dc:creator>corowina</dc:creator>
  <cp:lastModifiedBy>Admin</cp:lastModifiedBy>
  <cp:revision>37</cp:revision>
  <dcterms:created xsi:type="dcterms:W3CDTF">2015-08-18T05:45:55Z</dcterms:created>
  <dcterms:modified xsi:type="dcterms:W3CDTF">2015-11-14T18:25:46Z</dcterms:modified>
</cp:coreProperties>
</file>