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2" r:id="rId7"/>
    <p:sldId id="263" r:id="rId8"/>
    <p:sldId id="265" r:id="rId9"/>
    <p:sldId id="264" r:id="rId10"/>
    <p:sldId id="266" r:id="rId11"/>
    <p:sldId id="267" r:id="rId12"/>
    <p:sldId id="268" r:id="rId13"/>
    <p:sldId id="269" r:id="rId14"/>
    <p:sldId id="270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FF"/>
    <a:srgbClr val="FFCCFF"/>
    <a:srgbClr val="FF99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84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597FE6-D312-4D29-B1BA-1EE53D7BF57D}" type="datetimeFigureOut">
              <a:rPr lang="ru-RU" smtClean="0"/>
              <a:pPr/>
              <a:t>18.09.2015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70B55F-C914-47B3-B95B-FD25FED5470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597FE6-D312-4D29-B1BA-1EE53D7BF57D}" type="datetimeFigureOut">
              <a:rPr lang="ru-RU" smtClean="0"/>
              <a:pPr/>
              <a:t>18.09.2015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70B55F-C914-47B3-B95B-FD25FED5470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597FE6-D312-4D29-B1BA-1EE53D7BF57D}" type="datetimeFigureOut">
              <a:rPr lang="ru-RU" smtClean="0"/>
              <a:pPr/>
              <a:t>18.09.2015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70B55F-C914-47B3-B95B-FD25FED5470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597FE6-D312-4D29-B1BA-1EE53D7BF57D}" type="datetimeFigureOut">
              <a:rPr lang="ru-RU" smtClean="0"/>
              <a:pPr/>
              <a:t>18.09.2015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70B55F-C914-47B3-B95B-FD25FED5470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597FE6-D312-4D29-B1BA-1EE53D7BF57D}" type="datetimeFigureOut">
              <a:rPr lang="ru-RU" smtClean="0"/>
              <a:pPr/>
              <a:t>18.09.2015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70B55F-C914-47B3-B95B-FD25FED5470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597FE6-D312-4D29-B1BA-1EE53D7BF57D}" type="datetimeFigureOut">
              <a:rPr lang="ru-RU" smtClean="0"/>
              <a:pPr/>
              <a:t>18.09.2015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70B55F-C914-47B3-B95B-FD25FED5470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597FE6-D312-4D29-B1BA-1EE53D7BF57D}" type="datetimeFigureOut">
              <a:rPr lang="ru-RU" smtClean="0"/>
              <a:pPr/>
              <a:t>18.09.2015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70B55F-C914-47B3-B95B-FD25FED5470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597FE6-D312-4D29-B1BA-1EE53D7BF57D}" type="datetimeFigureOut">
              <a:rPr lang="ru-RU" smtClean="0"/>
              <a:pPr/>
              <a:t>18.09.2015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70B55F-C914-47B3-B95B-FD25FED5470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597FE6-D312-4D29-B1BA-1EE53D7BF57D}" type="datetimeFigureOut">
              <a:rPr lang="ru-RU" smtClean="0"/>
              <a:pPr/>
              <a:t>18.09.2015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70B55F-C914-47B3-B95B-FD25FED5470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597FE6-D312-4D29-B1BA-1EE53D7BF57D}" type="datetimeFigureOut">
              <a:rPr lang="ru-RU" smtClean="0"/>
              <a:pPr/>
              <a:t>18.09.2015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70B55F-C914-47B3-B95B-FD25FED5470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597FE6-D312-4D29-B1BA-1EE53D7BF57D}" type="datetimeFigureOut">
              <a:rPr lang="ru-RU" smtClean="0"/>
              <a:pPr/>
              <a:t>18.09.2015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70B55F-C914-47B3-B95B-FD25FED5470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597FE6-D312-4D29-B1BA-1EE53D7BF57D}" type="datetimeFigureOut">
              <a:rPr lang="ru-RU" smtClean="0"/>
              <a:pPr/>
              <a:t>18.09.2015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70B55F-C914-47B3-B95B-FD25FED5470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гг\Рабочий стол\img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Rectangle 1"/>
          <p:cNvSpPr>
            <a:spLocks noChangeArrowheads="1"/>
          </p:cNvSpPr>
          <p:nvPr/>
        </p:nvSpPr>
        <p:spPr bwMode="auto">
          <a:xfrm>
            <a:off x="0" y="0"/>
            <a:ext cx="9144000" cy="60016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396875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ВДУМАЙТЕСЬ В ЭТИ ЦИФРЫ: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1809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90% умственно отсталых детей 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это дети алкоголиков;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1809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 пьющих семьях 45% детей недоразвитые и больные;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1809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 пьющих семьях мертворожденные дети появляются чаще, детская смертность в 3 раза выше;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1809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одна рюмка водки снижает работоспособность на 30%;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1809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 состоянии опьянения совершается 55% всех краж, 79% грабежей, 69% нападений.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Rectangle 1"/>
          <p:cNvSpPr>
            <a:spLocks noChangeArrowheads="1"/>
          </p:cNvSpPr>
          <p:nvPr/>
        </p:nvSpPr>
        <p:spPr bwMode="auto">
          <a:xfrm>
            <a:off x="0" y="0"/>
            <a:ext cx="9144000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396875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«Для пьянства есть такие поводы: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396875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поминки, праздник, встреча, проводы,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396875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крестины, свадьба и развод,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396875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мороз, охота, новый год,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396875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выздоровленье, новоселье, печаль, раскаянье, веселье,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396875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успех, награда, новый чин и просто пьянство – без причин»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Rectangle 1"/>
          <p:cNvSpPr>
            <a:spLocks noChangeArrowheads="1"/>
          </p:cNvSpPr>
          <p:nvPr/>
        </p:nvSpPr>
        <p:spPr bwMode="auto">
          <a:xfrm>
            <a:off x="0" y="0"/>
            <a:ext cx="91440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396875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Игра </a:t>
            </a: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Чёрный ящик</a:t>
            </a: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»</a:t>
            </a: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286512" y="5072074"/>
            <a:ext cx="2286000" cy="276999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indent="396875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</a:t>
            </a:r>
            <a:endParaRPr lang="ru-RU" sz="800" dirty="0">
              <a:solidFill>
                <a:prstClr val="black"/>
              </a:solidFill>
              <a:latin typeface="Arial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28596" y="714356"/>
            <a:ext cx="542928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sz="2400" dirty="0">
                <a:solidFill>
                  <a:prstClr val="black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Пьянство </a:t>
            </a:r>
            <a:r>
              <a:rPr lang="ru-RU" sz="2400" dirty="0">
                <a:solidFill>
                  <a:prstClr val="black"/>
                </a:solidFill>
                <a:ea typeface="Calibri" pitchFamily="34" charset="0"/>
                <a:cs typeface="Times New Roman" pitchFamily="18" charset="0"/>
              </a:rPr>
              <a:t>—</a:t>
            </a:r>
            <a:r>
              <a:rPr lang="ru-RU" sz="2400" dirty="0">
                <a:solidFill>
                  <a:prstClr val="black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это добровольное безумие.</a:t>
            </a:r>
            <a:endParaRPr lang="ru-RU" sz="2400" dirty="0">
              <a:solidFill>
                <a:prstClr val="black"/>
              </a:solidFill>
              <a:latin typeface="Arial" pitchFamily="34" charset="0"/>
            </a:endParaRPr>
          </a:p>
          <a:p>
            <a:endParaRPr lang="ru-RU" sz="2400" dirty="0"/>
          </a:p>
        </p:txBody>
      </p:sp>
      <p:sp>
        <p:nvSpPr>
          <p:cNvPr id="5" name="TextBox 4"/>
          <p:cNvSpPr txBox="1"/>
          <p:nvPr/>
        </p:nvSpPr>
        <p:spPr>
          <a:xfrm>
            <a:off x="2143108" y="1214422"/>
            <a:ext cx="600079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sz="2400" dirty="0">
                <a:solidFill>
                  <a:prstClr val="black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Хватил винца </a:t>
            </a:r>
            <a:r>
              <a:rPr lang="ru-RU" sz="2400" dirty="0">
                <a:solidFill>
                  <a:prstClr val="black"/>
                </a:solidFill>
                <a:ea typeface="Calibri" pitchFamily="34" charset="0"/>
                <a:cs typeface="Times New Roman" pitchFamily="18" charset="0"/>
              </a:rPr>
              <a:t>—</a:t>
            </a:r>
            <a:r>
              <a:rPr lang="ru-RU" sz="2400" dirty="0">
                <a:solidFill>
                  <a:prstClr val="black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не стало молодца.</a:t>
            </a:r>
            <a:endParaRPr lang="ru-RU" sz="2400" dirty="0">
              <a:solidFill>
                <a:prstClr val="black"/>
              </a:solidFill>
              <a:latin typeface="Arial" pitchFamily="34" charset="0"/>
            </a:endParaRPr>
          </a:p>
          <a:p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428596" y="1928802"/>
            <a:ext cx="692948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sz="2400" dirty="0">
                <a:solidFill>
                  <a:prstClr val="black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 пьянством водиться </a:t>
            </a:r>
            <a:r>
              <a:rPr lang="ru-RU" sz="2400" dirty="0">
                <a:solidFill>
                  <a:prstClr val="black"/>
                </a:solidFill>
                <a:ea typeface="Calibri" pitchFamily="34" charset="0"/>
                <a:cs typeface="Times New Roman" pitchFamily="18" charset="0"/>
              </a:rPr>
              <a:t>—</a:t>
            </a:r>
            <a:r>
              <a:rPr lang="ru-RU" sz="2400" dirty="0">
                <a:solidFill>
                  <a:prstClr val="black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что в крапиву садиться</a:t>
            </a:r>
            <a:r>
              <a:rPr lang="ru-RU" dirty="0">
                <a:solidFill>
                  <a:prstClr val="black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</a:t>
            </a:r>
            <a:endParaRPr lang="ru-RU" sz="1050" dirty="0">
              <a:solidFill>
                <a:prstClr val="black"/>
              </a:solidFill>
              <a:latin typeface="Arial" pitchFamily="34" charset="0"/>
            </a:endParaRPr>
          </a:p>
          <a:p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2143108" y="2643182"/>
            <a:ext cx="592935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sz="2400" dirty="0">
                <a:solidFill>
                  <a:prstClr val="black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Кто чарку допивает, тот век не доживает.</a:t>
            </a:r>
            <a:endParaRPr lang="ru-RU" sz="2400" dirty="0">
              <a:solidFill>
                <a:prstClr val="black"/>
              </a:solidFill>
              <a:latin typeface="Arial" pitchFamily="34" charset="0"/>
            </a:endParaRPr>
          </a:p>
          <a:p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571472" y="3643314"/>
            <a:ext cx="73581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solidFill>
                  <a:prstClr val="black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Был Иван, а стал </a:t>
            </a:r>
            <a:r>
              <a:rPr lang="ru-RU" sz="2400" dirty="0">
                <a:solidFill>
                  <a:prstClr val="black"/>
                </a:solidFill>
                <a:ea typeface="Calibri" pitchFamily="34" charset="0"/>
                <a:cs typeface="Times New Roman" pitchFamily="18" charset="0"/>
              </a:rPr>
              <a:t>«</a:t>
            </a:r>
            <a:r>
              <a:rPr lang="ru-RU" sz="2400" dirty="0" err="1">
                <a:solidFill>
                  <a:prstClr val="black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болван</a:t>
            </a:r>
            <a:r>
              <a:rPr lang="ru-RU" sz="2400" dirty="0">
                <a:solidFill>
                  <a:prstClr val="black"/>
                </a:solidFill>
                <a:ea typeface="Calibri" pitchFamily="34" charset="0"/>
                <a:cs typeface="Times New Roman" pitchFamily="18" charset="0"/>
              </a:rPr>
              <a:t>»</a:t>
            </a:r>
            <a:r>
              <a:rPr lang="ru-RU" sz="2400" dirty="0">
                <a:solidFill>
                  <a:prstClr val="black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а все вино виновато</a:t>
            </a:r>
            <a:endParaRPr lang="ru-RU" sz="2400" dirty="0"/>
          </a:p>
        </p:txBody>
      </p:sp>
      <p:sp>
        <p:nvSpPr>
          <p:cNvPr id="9" name="TextBox 8"/>
          <p:cNvSpPr txBox="1"/>
          <p:nvPr/>
        </p:nvSpPr>
        <p:spPr>
          <a:xfrm>
            <a:off x="2357422" y="4214818"/>
            <a:ext cx="585791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sz="2400" dirty="0">
                <a:solidFill>
                  <a:prstClr val="black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Пропойное рыло вконец разорило.</a:t>
            </a:r>
            <a:endParaRPr lang="ru-RU" sz="2400" dirty="0">
              <a:solidFill>
                <a:prstClr val="black"/>
              </a:solidFill>
              <a:latin typeface="Arial" pitchFamily="34" charset="0"/>
            </a:endParaRPr>
          </a:p>
          <a:p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642910" y="5286388"/>
            <a:ext cx="535785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sz="2400" dirty="0">
                <a:solidFill>
                  <a:prstClr val="black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Вино входит </a:t>
            </a:r>
            <a:r>
              <a:rPr lang="ru-RU" sz="2400" dirty="0">
                <a:solidFill>
                  <a:prstClr val="black"/>
                </a:solidFill>
                <a:ea typeface="Calibri" pitchFamily="34" charset="0"/>
                <a:cs typeface="Times New Roman" pitchFamily="18" charset="0"/>
              </a:rPr>
              <a:t>—</a:t>
            </a:r>
            <a:r>
              <a:rPr lang="ru-RU" sz="2400" dirty="0">
                <a:solidFill>
                  <a:prstClr val="black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ум выходит.</a:t>
            </a:r>
            <a:endParaRPr lang="ru-RU" sz="2400" dirty="0">
              <a:solidFill>
                <a:prstClr val="black"/>
              </a:solidFill>
              <a:latin typeface="Arial" pitchFamily="34" charset="0"/>
            </a:endParaRPr>
          </a:p>
          <a:p>
            <a:endParaRPr lang="ru-RU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071670" y="571480"/>
            <a:ext cx="4745851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Наркотик - НЕТ! </a:t>
            </a:r>
            <a:endParaRPr lang="ru-RU" sz="4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6626" name="Picture 2" descr="http://sosnovoborsk.ru.opt-images.1c-bitrix-cdn.ru/upload/medialibrary/a3d/a3de8521572f91b65327e2ae789477b6.png?141293252920343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357686" y="2645014"/>
            <a:ext cx="3986217" cy="397486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C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Documents and Settings\гг\Рабочий стол\img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14876" y="3571876"/>
            <a:ext cx="3937000" cy="2946400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4" name="Прямоугольник 3"/>
          <p:cNvSpPr/>
          <p:nvPr/>
        </p:nvSpPr>
        <p:spPr>
          <a:xfrm>
            <a:off x="714348" y="357166"/>
            <a:ext cx="7665881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Вспоминай – </a:t>
            </a:r>
            <a:r>
              <a:rPr lang="ru-RU" sz="60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ка</a:t>
            </a:r>
            <a:r>
              <a:rPr lang="ru-RU" sz="60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!</a:t>
            </a:r>
            <a:endParaRPr lang="ru-RU" sz="60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6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7126" y="214290"/>
            <a:ext cx="878687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b="1" dirty="0">
                <a:latin typeface="Times New Roman" pitchFamily="18" charset="0"/>
                <a:cs typeface="Times New Roman" pitchFamily="18" charset="0"/>
              </a:rPr>
              <a:t>Здоровье – это самое большое богатство, которое  нужно беречь. </a:t>
            </a:r>
          </a:p>
        </p:txBody>
      </p:sp>
      <p:pic>
        <p:nvPicPr>
          <p:cNvPr id="3074" name="Picture 2" descr="C:\Documents and Settings\гг\Рабочий стол\img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357554" y="2500306"/>
            <a:ext cx="5262568" cy="3946925"/>
          </a:xfrm>
          <a:prstGeom prst="snip2DiagRect">
            <a:avLst>
              <a:gd name="adj1" fmla="val 0"/>
              <a:gd name="adj2" fmla="val 16667"/>
            </a:avLst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Documents and Settings\гг\Рабочий стол\436125_html_m5476dd96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69980"/>
            <a:ext cx="9144000" cy="699796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500042"/>
            <a:ext cx="91440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5400" b="1" dirty="0">
                <a:latin typeface="Times New Roman" pitchFamily="18" charset="0"/>
                <a:cs typeface="Times New Roman" pitchFamily="18" charset="0"/>
              </a:rPr>
              <a:t>Курить – здоровью </a:t>
            </a:r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>вредить.</a:t>
            </a:r>
            <a:endParaRPr lang="ru-RU" sz="5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2" name="Picture 2" descr="C:\Documents and Settings\гг\Рабочий стол\img3 (1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1571611"/>
            <a:ext cx="6715172" cy="503637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Documents and Settings\гг\Рабочий стол\img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785818"/>
          </a:xfrm>
        </p:spPr>
        <p:txBody>
          <a:bodyPr/>
          <a:lstStyle/>
          <a:p>
            <a:r>
              <a:rPr lang="ru-RU" dirty="0" smtClean="0"/>
              <a:t>ОПЫТ.</a:t>
            </a:r>
            <a:endParaRPr lang="ru-RU" dirty="0"/>
          </a:p>
        </p:txBody>
      </p:sp>
      <p:sp>
        <p:nvSpPr>
          <p:cNvPr id="7169" name="Rectangle 1"/>
          <p:cNvSpPr>
            <a:spLocks noChangeArrowheads="1"/>
          </p:cNvSpPr>
          <p:nvPr/>
        </p:nvSpPr>
        <p:spPr bwMode="auto">
          <a:xfrm>
            <a:off x="0" y="928670"/>
            <a:ext cx="5929322" cy="550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39687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Описание: 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 пластмассовую бутылку помещают комочки ваты. В крышке прорезают отверстие и вставляют пластмассовую трубочку. Далее в эту трубочку вставляется зажженная сигарета. Немного сдавливая и отпуская бока бутылки, наблюдаем, как табачный дым, проникая внутрь, оседает на ватных шариках.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7170" name="Picture 2" descr="C:\Documents and Settings\гг\Рабочий стол\80775_html_4f41364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929917" y="2705096"/>
            <a:ext cx="3214083" cy="415290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Алкоголь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22531" name="Picture 3" descr="C:\Documents and Settings\гг\Рабочий стол\38c8a42ad79464ce7900b7e4c3693e0d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453062" y="1571612"/>
            <a:ext cx="3214710" cy="3214710"/>
          </a:xfrm>
          <a:prstGeom prst="rect">
            <a:avLst/>
          </a:prstGeom>
          <a:noFill/>
        </p:spPr>
      </p:pic>
      <p:pic>
        <p:nvPicPr>
          <p:cNvPr id="22533" name="Picture 5" descr="http://votename.ru/kak-brosit-pi/imgs/82347-cena-ukola-ot-alkogolizma-otzyvy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596" y="3143248"/>
            <a:ext cx="4381854" cy="342423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357554" y="285728"/>
            <a:ext cx="306250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ИСТОРИЯ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85720" y="1428736"/>
            <a:ext cx="4572000" cy="53553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Похититель рассудка - так именуют алкоголь с давних времен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Чистый спирт начали получать в 6-7 веках арабы и назвали его "аль </a:t>
            </a:r>
            <a:r>
              <a:rPr lang="ru-RU" sz="3600" dirty="0" err="1">
                <a:latin typeface="Times New Roman" pitchFamily="18" charset="0"/>
                <a:cs typeface="Times New Roman" pitchFamily="18" charset="0"/>
              </a:rPr>
              <a:t>коголь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", что означает "одурманивающий".</a:t>
            </a:r>
            <a:endParaRPr lang="ru-RU" sz="36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896566" y="3714752"/>
            <a:ext cx="4247433" cy="3143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</TotalTime>
  <Words>286</Words>
  <Application>Microsoft Office PowerPoint</Application>
  <PresentationFormat>Экран (4:3)</PresentationFormat>
  <Paragraphs>30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ОПЫТ.</vt:lpstr>
      <vt:lpstr>Алкоголь</vt:lpstr>
      <vt:lpstr>Слайд 9</vt:lpstr>
      <vt:lpstr>Слайд 10</vt:lpstr>
      <vt:lpstr>Слайд 11</vt:lpstr>
      <vt:lpstr>Слайд 12</vt:lpstr>
      <vt:lpstr>Слайд 13</vt:lpstr>
      <vt:lpstr>Слайд 14</vt:lpstr>
    </vt:vector>
  </TitlesOfParts>
  <Company>школа19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учитель</dc:creator>
  <cp:lastModifiedBy>учитель</cp:lastModifiedBy>
  <cp:revision>14</cp:revision>
  <dcterms:created xsi:type="dcterms:W3CDTF">2015-09-18T06:18:27Z</dcterms:created>
  <dcterms:modified xsi:type="dcterms:W3CDTF">2015-09-18T09:37:00Z</dcterms:modified>
</cp:coreProperties>
</file>