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8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FE4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" y="-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1E4793B3-30EA-4F14-ADA7-AA716D05A6E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B6BAF7-6A3A-4979-95B0-E7E26BD2997B}" type="slidenum">
              <a:rPr lang="ru-RU"/>
              <a:pPr/>
              <a:t>1</a:t>
            </a:fld>
            <a:endParaRPr lang="ru-RU"/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10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11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12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13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14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2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3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4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5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6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7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8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E32C98-8E55-4B7E-AAE3-27F842E84381}" type="slidenum">
              <a:rPr lang="ru-RU"/>
              <a:pPr/>
              <a:t>9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A4F557-C963-40A2-8FFE-48036CB8D5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8CDC8E7-386A-44D4-BF61-5FE648C375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9158649-5B09-4E35-90D8-C7452B15D2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122E1A8-E3F5-4656-9CEF-C64F56B299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988A77-0AB8-4382-8706-3018434641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4351607-66DA-4D5C-8F55-20D0568140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751BD4-2F64-4991-AACF-9CBA724AEF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B6C3667-466B-4B69-922D-2D64EDFDA3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6E1901-A7BF-4515-9DC3-149E87F8B39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Скругленный прямоугольник 4"/>
          <p:cNvSpPr/>
          <p:nvPr userDrawn="1"/>
        </p:nvSpPr>
        <p:spPr bwMode="auto">
          <a:xfrm>
            <a:off x="182528" y="207937"/>
            <a:ext cx="9715568" cy="7215238"/>
          </a:xfrm>
          <a:prstGeom prst="roundRect">
            <a:avLst/>
          </a:prstGeom>
          <a:solidFill>
            <a:schemeClr val="bg1">
              <a:alpha val="3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6F06165-3B0C-456C-9FCC-B7138715BA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BE02EA3-FB81-45F1-898B-7377EAD96C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14BEA8BC-AE19-40B5-88AF-BE22FE53CAA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2/68/542/68542983_1293706330_toystoryalien2.jpg" TargetMode="External"/><Relationship Id="rId3" Type="http://schemas.openxmlformats.org/officeDocument/2006/relationships/hyperlink" Target="http://www.fonstola.ru/mini/201308/102995.jpg" TargetMode="External"/><Relationship Id="rId7" Type="http://schemas.openxmlformats.org/officeDocument/2006/relationships/hyperlink" Target="http://www.go2life.net/uploads/posts/2012-09/1348603819_ancient_measures_a.jpg" TargetMode="External"/><Relationship Id="rId2" Type="http://schemas.openxmlformats.org/officeDocument/2006/relationships/hyperlink" Target="http://clipartist.net/links/clipartist.net/alien_spaceship_icon-999px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3.proshkolu.ru/content/media/pic/std/2000000/1602000/1601363-28cb0d63121fbba5.jpg" TargetMode="External"/><Relationship Id="rId5" Type="http://schemas.openxmlformats.org/officeDocument/2006/relationships/hyperlink" Target="http://astrogalaxy.ru/fotorass/alt_vega_deneb.gif" TargetMode="External"/><Relationship Id="rId4" Type="http://schemas.openxmlformats.org/officeDocument/2006/relationships/hyperlink" Target="http://mirpiar.com/_ph/12/2/16300529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966" y="993755"/>
            <a:ext cx="2384635" cy="2362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68280" y="3136895"/>
            <a:ext cx="8858312" cy="1924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</a:t>
            </a:r>
            <a:r>
              <a:rPr lang="ru-RU" sz="32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charset="0"/>
              </a:rPr>
              <a:t>анятие</a:t>
            </a:r>
            <a:r>
              <a:rPr lang="ru-RU" sz="32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32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charset="0"/>
              </a:rPr>
              <a:t>№20</a:t>
            </a:r>
          </a:p>
          <a:p>
            <a:pPr algn="ctr"/>
            <a:r>
              <a:rPr lang="ru-RU" sz="4800" b="1" dirty="0" smtClean="0">
                <a:ln w="1905"/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«</a:t>
            </a:r>
            <a:r>
              <a:rPr lang="ru-RU" sz="4800" b="1" dirty="0" smtClean="0">
                <a:ln w="1905"/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charset="0"/>
              </a:rPr>
              <a:t>На космической орбите</a:t>
            </a:r>
            <a:r>
              <a:rPr lang="ru-RU" sz="4800" b="1" dirty="0" smtClean="0">
                <a:ln w="1905"/>
                <a:solidFill>
                  <a:srgbClr val="00B0F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»</a:t>
            </a:r>
          </a:p>
          <a:p>
            <a:pPr algn="ctr"/>
            <a:endParaRPr lang="ru-RU" sz="4800" b="1" dirty="0">
              <a:ln w="1905"/>
              <a:gradFill>
                <a:gsLst>
                  <a:gs pos="0">
                    <a:srgbClr val="7A1A18"/>
                  </a:gs>
                  <a:gs pos="78000">
                    <a:srgbClr val="A42320"/>
                  </a:gs>
                  <a:gs pos="100000">
                    <a:srgbClr val="D83834"/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6908" y="266684"/>
            <a:ext cx="842968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cap="all" spc="-150" dirty="0" smtClean="0">
                <a:ln/>
                <a:solidFill>
                  <a:srgbClr val="0070C0"/>
                </a:solidFill>
                <a:effectLst>
                  <a:glow rad="228600">
                    <a:schemeClr val="bg2">
                      <a:lumMod val="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Внеурочная деятельность ∙ 3 класс ∙ «Математическая шкатулка» </a:t>
            </a:r>
            <a:endParaRPr lang="ru-RU" b="1" cap="all" spc="-150" dirty="0">
              <a:ln/>
              <a:solidFill>
                <a:srgbClr val="0070C0"/>
              </a:solidFill>
              <a:effectLst>
                <a:glow rad="228600">
                  <a:schemeClr val="bg2">
                    <a:lumMod val="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85720" y="5527699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Автор презентации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Коровина Ирина Николаевна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учитель начальных классов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МБОУ «СОШ №9»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г.Сафоново Смоленской области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08003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40576" y="4494217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130" y="1350945"/>
            <a:ext cx="4000528" cy="129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Наименьшее четырёхзначное число.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25668" y="57086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25668" y="520859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25668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5734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25800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25800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2580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723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97238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97304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97370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97370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9737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97370" y="521413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25932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97370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97370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97370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97370" y="2629152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08003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97700" y="5708663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130" y="1350945"/>
            <a:ext cx="400052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Старая русская мера длины.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25668" y="57086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25668" y="520859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25668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5734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25800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25800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2580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723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97238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97304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97370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97370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9737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97370" y="521413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25932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97370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97370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97370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97370" y="2629152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611948" y="2543536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6" name="Рисунок 65" descr="1348603819_ancient_measures_a.jpg"/>
          <p:cNvPicPr>
            <a:picLocks noChangeAspect="1"/>
          </p:cNvPicPr>
          <p:nvPr/>
        </p:nvPicPr>
        <p:blipFill>
          <a:blip r:embed="rId6"/>
          <a:srcRect l="5172" r="6896"/>
          <a:stretch>
            <a:fillRect/>
          </a:stretch>
        </p:blipFill>
        <p:spPr>
          <a:xfrm>
            <a:off x="6040444" y="3279771"/>
            <a:ext cx="3786214" cy="2172728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397370" y="206532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25998" y="206532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397502" y="206532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97502" y="255771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16" grpId="0"/>
      <p:bldP spid="67" grpId="0"/>
      <p:bldP spid="68" grpId="0"/>
      <p:bldP spid="69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08003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54890" y="4208465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0444" y="1350945"/>
            <a:ext cx="3786214" cy="209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Знак, показывающий отсутствие единиц какого-либо разряда.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25668" y="57086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25668" y="520859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25668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5734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25800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25800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2580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723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97238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97304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97370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97370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9737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97370" y="521413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25932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97370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97370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97370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97370" y="2629152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97370" y="206532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25998" y="206532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397502" y="206532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97502" y="255771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397502" y="31292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97502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397502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71" grpId="0"/>
      <p:bldP spid="72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5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1222" y="350813"/>
            <a:ext cx="8429684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Помоги инопланетянину решить земные примеры наиболее удобным способом.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156" y="2300864"/>
            <a:ext cx="542928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2608 + 529 + 392 + 271 =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6842" y="1350945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авая круглая скобка 16"/>
          <p:cNvSpPr/>
          <p:nvPr/>
        </p:nvSpPr>
        <p:spPr bwMode="auto">
          <a:xfrm rot="5400000">
            <a:off x="2111354" y="1779573"/>
            <a:ext cx="428628" cy="2571768"/>
          </a:xfrm>
          <a:prstGeom prst="rightBracket">
            <a:avLst>
              <a:gd name="adj" fmla="val 211969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8" name="Правая круглая скобка 17"/>
          <p:cNvSpPr/>
          <p:nvPr/>
        </p:nvSpPr>
        <p:spPr bwMode="auto">
          <a:xfrm rot="5400000">
            <a:off x="3254362" y="1779573"/>
            <a:ext cx="428628" cy="2428892"/>
          </a:xfrm>
          <a:prstGeom prst="rightBracket">
            <a:avLst>
              <a:gd name="adj" fmla="val 211969"/>
            </a:avLst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5611816" y="2208201"/>
            <a:ext cx="1714512" cy="714380"/>
          </a:xfrm>
          <a:prstGeom prst="rect">
            <a:avLst/>
          </a:prstGeom>
          <a:solidFill>
            <a:srgbClr val="9FE4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11816" y="2279639"/>
            <a:ext cx="1643074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3 800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3966" y="4494217"/>
            <a:ext cx="6643734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1016 + 704 + 250 + 884 + 296 =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3966" y="3636961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авая круглая скобка 22"/>
          <p:cNvSpPr/>
          <p:nvPr/>
        </p:nvSpPr>
        <p:spPr bwMode="auto">
          <a:xfrm rot="5400000">
            <a:off x="2218511" y="3315490"/>
            <a:ext cx="428628" cy="3643338"/>
          </a:xfrm>
          <a:prstGeom prst="rightBracket">
            <a:avLst>
              <a:gd name="adj" fmla="val 312170"/>
            </a:avLst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4" name="Правая круглая скобка 23"/>
          <p:cNvSpPr/>
          <p:nvPr/>
        </p:nvSpPr>
        <p:spPr bwMode="auto">
          <a:xfrm rot="5400000">
            <a:off x="3397238" y="3422647"/>
            <a:ext cx="428628" cy="3429024"/>
          </a:xfrm>
          <a:prstGeom prst="rightBracket">
            <a:avLst>
              <a:gd name="adj" fmla="val 296009"/>
            </a:avLst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6326196" y="4351341"/>
            <a:ext cx="1714512" cy="714380"/>
          </a:xfrm>
          <a:prstGeom prst="rect">
            <a:avLst/>
          </a:prstGeom>
          <a:solidFill>
            <a:srgbClr val="9FE4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97634" y="4422779"/>
            <a:ext cx="1643074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3 250</a:t>
            </a:r>
            <a:endParaRPr lang="ru-RU" sz="40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325404" y="3494085"/>
            <a:ext cx="9429816" cy="221457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0" y="5065721"/>
            <a:ext cx="2182792" cy="2286016"/>
            <a:chOff x="2611420" y="2994019"/>
            <a:chExt cx="3214710" cy="3343298"/>
          </a:xfrm>
        </p:grpSpPr>
        <p:sp>
          <p:nvSpPr>
            <p:cNvPr id="13" name="Овал 12"/>
            <p:cNvSpPr/>
            <p:nvPr/>
          </p:nvSpPr>
          <p:spPr bwMode="auto">
            <a:xfrm>
              <a:off x="3540114" y="3708399"/>
              <a:ext cx="1357322" cy="64294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pic>
          <p:nvPicPr>
            <p:cNvPr id="7" name="Рисунок 6" descr="сканирование0005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583" t="6557" r="15972" b="8197"/>
            <a:stretch>
              <a:fillRect/>
            </a:stretch>
          </p:blipFill>
          <p:spPr>
            <a:xfrm>
              <a:off x="2611420" y="2994019"/>
              <a:ext cx="3214710" cy="3343298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/>
      <p:bldP spid="23" grpId="0" animBg="1"/>
      <p:bldP spid="24" grpId="0" animBg="1"/>
      <p:bldP spid="26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6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6" name="Рисунок 5" descr="102995.jp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5470" y="279375"/>
            <a:ext cx="9072626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Инопланетяне сообщили жителям Земли, что в системе их звезды есть три планеты А, Б, В. Они живут на второй планете. Далее передача ухудшилась из-за помех, но было принято ещё два сообщения, которые, как установили учёные, оба неверные:    1) А – не третья от звезды планета;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Б – вторая планета. 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какой планете (А, Б, или В) живут инопланетяне?</a:t>
            </a:r>
            <a:endParaRPr lang="ru-RU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3966" y="3494085"/>
            <a:ext cx="2738891" cy="5502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Рассуждаем</a:t>
            </a:r>
            <a:endParaRPr lang="ru-RU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5" name="Группа 13"/>
          <p:cNvGrpSpPr/>
          <p:nvPr/>
        </p:nvGrpSpPr>
        <p:grpSpPr>
          <a:xfrm>
            <a:off x="142875" y="5137159"/>
            <a:ext cx="1754165" cy="1993887"/>
            <a:chOff x="2611420" y="2994019"/>
            <a:chExt cx="3214710" cy="3343298"/>
          </a:xfrm>
        </p:grpSpPr>
        <p:sp>
          <p:nvSpPr>
            <p:cNvPr id="13" name="Овал 12"/>
            <p:cNvSpPr/>
            <p:nvPr/>
          </p:nvSpPr>
          <p:spPr bwMode="auto">
            <a:xfrm>
              <a:off x="3540114" y="3708399"/>
              <a:ext cx="1357322" cy="64294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pic>
          <p:nvPicPr>
            <p:cNvPr id="7" name="Рисунок 6" descr="сканирование0005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583" t="6557" r="15972" b="8197"/>
            <a:stretch>
              <a:fillRect/>
            </a:stretch>
          </p:blipFill>
          <p:spPr>
            <a:xfrm>
              <a:off x="2611420" y="2994019"/>
              <a:ext cx="3214710" cy="3343298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1611288" y="3994151"/>
            <a:ext cx="8215370" cy="289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</a:t>
            </a:r>
            <a:r>
              <a:rPr lang="ru-RU" sz="2800" dirty="0" smtClean="0"/>
              <a:t> – не третья от звезды планета – это сообщение неверно. Значит, </a:t>
            </a:r>
            <a:r>
              <a:rPr lang="ru-RU" sz="28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 – третья планета.</a:t>
            </a:r>
          </a:p>
          <a:p>
            <a:r>
              <a:rPr lang="ru-RU" sz="28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</a:t>
            </a:r>
            <a:r>
              <a:rPr lang="ru-RU" sz="2800" dirty="0" smtClean="0"/>
              <a:t> – вторая планета – тоже неверно. Значит, </a:t>
            </a:r>
            <a:r>
              <a:rPr lang="ru-RU" sz="28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 – первая планета. </a:t>
            </a:r>
          </a:p>
          <a:p>
            <a:r>
              <a:rPr lang="ru-RU" sz="2800" dirty="0" smtClean="0"/>
              <a:t>Итак, </a:t>
            </a:r>
            <a:r>
              <a:rPr lang="ru-RU" sz="28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– вторая планета.</a:t>
            </a:r>
            <a:r>
              <a:rPr lang="ru-RU" sz="2800" dirty="0" smtClean="0"/>
              <a:t> </a:t>
            </a:r>
          </a:p>
          <a:p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Разумные существа живут на планете В! </a:t>
            </a:r>
            <a:endParaRPr lang="ru-RU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4032" y="1067085"/>
            <a:ext cx="8786874" cy="4099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РЕСУРСЫ: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Космическая тарелка</a:t>
            </a:r>
            <a:r>
              <a:rPr lang="en-US" sz="1600" dirty="0" smtClean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  <a:hlinkClick r:id="rId2"/>
              </a:rPr>
              <a:t>http://clipartist.net/links/clipartist.net/alien_spaceship_icon-999px.png</a:t>
            </a:r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 smtClean="0">
                <a:solidFill>
                  <a:srgbClr val="FFFF00"/>
                </a:solidFill>
              </a:rPr>
              <a:t>Ракета </a:t>
            </a:r>
            <a:r>
              <a:rPr lang="en-US" sz="1600" dirty="0" smtClean="0">
                <a:solidFill>
                  <a:srgbClr val="FFFF00"/>
                </a:solidFill>
                <a:hlinkClick r:id="rId3"/>
              </a:rPr>
              <a:t>http://www.fonstola.ru/mini/201308/102995.jpg</a:t>
            </a:r>
            <a:r>
              <a:rPr lang="ru-RU" sz="16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Созвездие Дракон </a:t>
            </a:r>
            <a:r>
              <a:rPr lang="en-US" sz="1600" dirty="0" smtClean="0">
                <a:solidFill>
                  <a:srgbClr val="FFFF00"/>
                </a:solidFill>
                <a:hlinkClick r:id="rId4"/>
              </a:rPr>
              <a:t>http://mirpiar.com/_ph/12/2/163005294.jpg</a:t>
            </a:r>
            <a:r>
              <a:rPr lang="ru-RU" sz="16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Альтаир </a:t>
            </a:r>
            <a:r>
              <a:rPr lang="en-US" sz="1600" dirty="0" smtClean="0">
                <a:solidFill>
                  <a:srgbClr val="FFFF00"/>
                </a:solidFill>
                <a:hlinkClick r:id="rId5"/>
              </a:rPr>
              <a:t>http://astrogalaxy.ru/fotorass/alt_vega_deneb.gif</a:t>
            </a:r>
            <a:r>
              <a:rPr lang="ru-RU" sz="16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Таблица разрядов и классов </a:t>
            </a:r>
            <a:r>
              <a:rPr lang="en-US" sz="1600" dirty="0" smtClean="0">
                <a:solidFill>
                  <a:srgbClr val="FFFF00"/>
                </a:solidFill>
                <a:hlinkClick r:id="rId6"/>
              </a:rPr>
              <a:t>http://img3.proshkolu.ru/content/media/pic/std/2000000/1602000/1601363-28cb0d63121fbba5.jpg</a:t>
            </a:r>
            <a:r>
              <a:rPr lang="ru-RU" sz="16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Старые меры длины </a:t>
            </a:r>
            <a:r>
              <a:rPr lang="en-US" sz="1600" dirty="0" smtClean="0">
                <a:solidFill>
                  <a:srgbClr val="FFFF00"/>
                </a:solidFill>
                <a:hlinkClick r:id="rId7"/>
              </a:rPr>
              <a:t>http://www.go2life.net/uploads/posts/2012-09/1348603819_ancient_measures_a.jpg</a:t>
            </a:r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 smtClean="0">
                <a:solidFill>
                  <a:srgbClr val="FFFF00"/>
                </a:solidFill>
              </a:rPr>
              <a:t>Инопланетянин  </a:t>
            </a:r>
            <a:r>
              <a:rPr lang="en-US" sz="1600" dirty="0" smtClean="0">
                <a:solidFill>
                  <a:srgbClr val="FFFF00"/>
                </a:solidFill>
                <a:hlinkClick r:id="rId8"/>
              </a:rPr>
              <a:t>http://img1.liveinternet.ru/images/attach/c/2/68/542/68542983_1293706330_toystoryalien2.jpg</a:t>
            </a:r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 smtClean="0">
                <a:solidFill>
                  <a:srgbClr val="FFFF00"/>
                </a:solidFill>
              </a:rPr>
              <a:t>ЗАДАНИЯ:</a:t>
            </a:r>
          </a:p>
          <a:p>
            <a:r>
              <a:rPr lang="ru-RU" sz="1600" b="1" dirty="0" err="1" smtClean="0">
                <a:solidFill>
                  <a:srgbClr val="FFFF00"/>
                </a:solidFill>
                <a:cs typeface="Arial" pitchFamily="34" charset="0"/>
              </a:rPr>
              <a:t>Л.Г.Петерсон</a:t>
            </a:r>
            <a:r>
              <a:rPr lang="ru-RU" sz="1600" b="1" dirty="0" smtClean="0">
                <a:solidFill>
                  <a:srgbClr val="FFFF00"/>
                </a:solidFill>
                <a:cs typeface="Arial" pitchFamily="34" charset="0"/>
              </a:rPr>
              <a:t> /Математика 3 класс, часть первая/ Изд. М.: «</a:t>
            </a:r>
            <a:r>
              <a:rPr lang="ru-RU" sz="1600" b="1" dirty="0" err="1" smtClean="0">
                <a:solidFill>
                  <a:srgbClr val="FFFF00"/>
                </a:solidFill>
                <a:cs typeface="Arial" pitchFamily="34" charset="0"/>
              </a:rPr>
              <a:t>Ювента</a:t>
            </a:r>
            <a:r>
              <a:rPr lang="ru-RU" sz="1600" b="1" dirty="0" smtClean="0">
                <a:solidFill>
                  <a:srgbClr val="FFFF00"/>
                </a:solidFill>
                <a:cs typeface="Arial" pitchFamily="34" charset="0"/>
              </a:rPr>
              <a:t>» 2011г.</a:t>
            </a:r>
          </a:p>
          <a:p>
            <a:r>
              <a:rPr lang="ru-RU" sz="1600" b="1" dirty="0" err="1" smtClean="0">
                <a:solidFill>
                  <a:srgbClr val="FFFF00"/>
                </a:solidFill>
                <a:cs typeface="Arial" pitchFamily="34" charset="0"/>
              </a:rPr>
              <a:t>Л.Г.Петерсон</a:t>
            </a:r>
            <a:r>
              <a:rPr lang="ru-RU" sz="1600" b="1" dirty="0" smtClean="0">
                <a:solidFill>
                  <a:srgbClr val="FFFF00"/>
                </a:solidFill>
                <a:cs typeface="Arial" pitchFamily="34" charset="0"/>
              </a:rPr>
              <a:t> /Математика 3 класс, часть вторая/ Изд. М.: «</a:t>
            </a:r>
            <a:r>
              <a:rPr lang="ru-RU" sz="1600" b="1" dirty="0" err="1" smtClean="0">
                <a:solidFill>
                  <a:srgbClr val="FFFF00"/>
                </a:solidFill>
                <a:cs typeface="Arial" pitchFamily="34" charset="0"/>
              </a:rPr>
              <a:t>Ювента</a:t>
            </a:r>
            <a:r>
              <a:rPr lang="ru-RU" sz="1600" b="1" dirty="0" smtClean="0">
                <a:solidFill>
                  <a:srgbClr val="FFFF00"/>
                </a:solidFill>
                <a:cs typeface="Arial" pitchFamily="34" charset="0"/>
              </a:rPr>
              <a:t>» 2011г.</a:t>
            </a:r>
          </a:p>
          <a:p>
            <a:r>
              <a:rPr lang="ru-RU" sz="1600" b="1" dirty="0" smtClean="0">
                <a:solidFill>
                  <a:srgbClr val="FFFF00"/>
                </a:solidFill>
                <a:cs typeface="Arial" pitchFamily="34" charset="0"/>
              </a:rPr>
              <a:t>В.Н.Русаков /Математические олимпиады младших школьников/ М.: «Просвещение» 1990г.</a:t>
            </a:r>
            <a:r>
              <a:rPr lang="ru-RU" sz="1600" dirty="0" smtClean="0">
                <a:solidFill>
                  <a:srgbClr val="FFFF00"/>
                </a:solidFill>
              </a:rPr>
              <a:t>   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1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182528" y="1208069"/>
            <a:ext cx="6061350" cy="4725490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 bwMode="auto">
          <a:xfrm>
            <a:off x="1682726" y="135094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2825734" y="142238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3968742" y="142238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1682726" y="213676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2825734" y="2208201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3968742" y="2208201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1682726" y="2922581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2825734" y="2994019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3968742" y="2994019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82726" y="3708399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2825734" y="3779837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3968742" y="3779837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82726" y="4494217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2825734" y="456565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3968742" y="456565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682726" y="528003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2825734" y="535147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3968742" y="535147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5111750" y="1422383"/>
            <a:ext cx="714380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5111750" y="2279639"/>
            <a:ext cx="714380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5111750" y="3065457"/>
            <a:ext cx="714380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5111750" y="3851275"/>
            <a:ext cx="714380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5111750" y="4637093"/>
            <a:ext cx="714380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5111750" y="5422911"/>
            <a:ext cx="714380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11222" y="207937"/>
            <a:ext cx="8501122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 ответы в порядке убывания – и ты узнаешь название созвездия в Северном полушарии.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" name="Рисунок 32" descr="16300529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6196" y="1851011"/>
            <a:ext cx="3357586" cy="2894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4" name="Прямоугольник 33"/>
          <p:cNvSpPr/>
          <p:nvPr/>
        </p:nvSpPr>
        <p:spPr bwMode="auto">
          <a:xfrm>
            <a:off x="825470" y="6280167"/>
            <a:ext cx="1214446" cy="5000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2111354" y="6280167"/>
            <a:ext cx="1214446" cy="5000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3397238" y="6280167"/>
            <a:ext cx="1214446" cy="5000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7" name="Прямоугольник 36"/>
          <p:cNvSpPr/>
          <p:nvPr/>
        </p:nvSpPr>
        <p:spPr bwMode="auto">
          <a:xfrm>
            <a:off x="4683122" y="6280167"/>
            <a:ext cx="1214446" cy="5000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5969006" y="6280167"/>
            <a:ext cx="1214446" cy="5000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7254890" y="6280167"/>
            <a:ext cx="1214446" cy="50006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825470" y="6851671"/>
            <a:ext cx="121444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48" name="Прямоугольник 47"/>
          <p:cNvSpPr/>
          <p:nvPr/>
        </p:nvSpPr>
        <p:spPr bwMode="auto">
          <a:xfrm>
            <a:off x="2111354" y="6851671"/>
            <a:ext cx="121444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49" name="Прямоугольник 48"/>
          <p:cNvSpPr/>
          <p:nvPr/>
        </p:nvSpPr>
        <p:spPr bwMode="auto">
          <a:xfrm>
            <a:off x="3397238" y="6851671"/>
            <a:ext cx="121444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0" name="Прямоугольник 49"/>
          <p:cNvSpPr/>
          <p:nvPr/>
        </p:nvSpPr>
        <p:spPr bwMode="auto">
          <a:xfrm>
            <a:off x="4683122" y="6851671"/>
            <a:ext cx="121444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1" name="Прямоугольник 50"/>
          <p:cNvSpPr/>
          <p:nvPr/>
        </p:nvSpPr>
        <p:spPr bwMode="auto">
          <a:xfrm>
            <a:off x="5969006" y="6851671"/>
            <a:ext cx="121444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2" name="Прямоугольник 51"/>
          <p:cNvSpPr/>
          <p:nvPr/>
        </p:nvSpPr>
        <p:spPr bwMode="auto">
          <a:xfrm>
            <a:off x="7254890" y="6851671"/>
            <a:ext cx="121444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54164" y="1422383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825734" y="1493821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40180" y="1493821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11750" y="1422383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54164" y="2208201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25734" y="2279639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40180" y="2279639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111750" y="2279639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54164" y="2994019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25734" y="3065457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968742" y="3065457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183188" y="3065457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54164" y="3779837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25734" y="3851275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040180" y="3851275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111750" y="3851275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754164" y="4565655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25734" y="4637093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68742" y="4637093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111750" y="4637093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754164" y="5351473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825734" y="5422911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040180" y="5422911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040312" y="5422911"/>
            <a:ext cx="928694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68346" y="6280167"/>
            <a:ext cx="928694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182660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</a:t>
            </a:r>
            <a:endParaRPr lang="ru-RU" sz="3200" dirty="0"/>
          </a:p>
        </p:txBody>
      </p:sp>
      <p:sp>
        <p:nvSpPr>
          <p:cNvPr id="79" name="TextBox 78"/>
          <p:cNvSpPr txBox="1"/>
          <p:nvPr/>
        </p:nvSpPr>
        <p:spPr>
          <a:xfrm>
            <a:off x="2397106" y="6280167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468544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</a:t>
            </a:r>
            <a:endParaRPr lang="ru-RU" sz="3200" dirty="0"/>
          </a:p>
        </p:txBody>
      </p:sp>
      <p:sp>
        <p:nvSpPr>
          <p:cNvPr id="81" name="TextBox 80"/>
          <p:cNvSpPr txBox="1"/>
          <p:nvPr/>
        </p:nvSpPr>
        <p:spPr>
          <a:xfrm>
            <a:off x="3754428" y="6280167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25866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83" name="TextBox 82"/>
          <p:cNvSpPr txBox="1"/>
          <p:nvPr/>
        </p:nvSpPr>
        <p:spPr>
          <a:xfrm>
            <a:off x="5040312" y="6280167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111750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85" name="TextBox 84"/>
          <p:cNvSpPr txBox="1"/>
          <p:nvPr/>
        </p:nvSpPr>
        <p:spPr>
          <a:xfrm>
            <a:off x="6326196" y="6280167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97634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87" name="TextBox 86"/>
          <p:cNvSpPr txBox="1"/>
          <p:nvPr/>
        </p:nvSpPr>
        <p:spPr>
          <a:xfrm>
            <a:off x="7612080" y="6280167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40642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</a:t>
            </a:r>
            <a:endParaRPr lang="ru-RU" sz="3200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"/>
                            </p:stCondLst>
                            <p:childTnLst>
                              <p:par>
                                <p:cTn id="2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500"/>
                            </p:stCondLst>
                            <p:childTnLst>
                              <p:par>
                                <p:cTn id="2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00"/>
                            </p:stCondLst>
                            <p:childTnLst>
                              <p:par>
                                <p:cTn id="2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00"/>
                            </p:stCondLst>
                            <p:childTnLst>
                              <p:par>
                                <p:cTn id="2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500"/>
                            </p:stCondLst>
                            <p:childTnLst>
                              <p:par>
                                <p:cTn id="2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2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253966" y="1208069"/>
            <a:ext cx="6286544" cy="4786346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 bwMode="auto">
          <a:xfrm>
            <a:off x="1611288" y="135094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2825734" y="135094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3968742" y="135094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1611288" y="213676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2825734" y="213676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3968742" y="213676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1611288" y="2922581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2825734" y="2922581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3968742" y="2922581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7" name="Овал 16"/>
          <p:cNvSpPr/>
          <p:nvPr/>
        </p:nvSpPr>
        <p:spPr bwMode="auto">
          <a:xfrm>
            <a:off x="1611288" y="3708399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2825734" y="3708399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4040180" y="3708399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611288" y="456565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2825734" y="456565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4040180" y="4565655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611288" y="535147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2825734" y="535147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4040180" y="5351473"/>
            <a:ext cx="642942" cy="642942"/>
          </a:xfrm>
          <a:prstGeom prst="ellipse">
            <a:avLst/>
          </a:prstGeom>
          <a:solidFill>
            <a:srgbClr val="00B8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5183188" y="1422383"/>
            <a:ext cx="1000132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5254626" y="2208201"/>
            <a:ext cx="928694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5254626" y="2994019"/>
            <a:ext cx="928694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5254626" y="3779837"/>
            <a:ext cx="928694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5254626" y="4565655"/>
            <a:ext cx="928694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5254626" y="5351473"/>
            <a:ext cx="928694" cy="50006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11222" y="207937"/>
            <a:ext cx="850112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 вычисления и узнай, 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это звезда.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825470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48" name="Прямоугольник 47"/>
          <p:cNvSpPr/>
          <p:nvPr/>
        </p:nvSpPr>
        <p:spPr bwMode="auto">
          <a:xfrm>
            <a:off x="1825602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49" name="Прямоугольник 48"/>
          <p:cNvSpPr/>
          <p:nvPr/>
        </p:nvSpPr>
        <p:spPr bwMode="auto">
          <a:xfrm>
            <a:off x="2825734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0" name="Прямоугольник 49"/>
          <p:cNvSpPr/>
          <p:nvPr/>
        </p:nvSpPr>
        <p:spPr bwMode="auto">
          <a:xfrm>
            <a:off x="3825866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1" name="Прямоугольник 50"/>
          <p:cNvSpPr/>
          <p:nvPr/>
        </p:nvSpPr>
        <p:spPr bwMode="auto">
          <a:xfrm>
            <a:off x="4825998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2" name="Прямоугольник 51"/>
          <p:cNvSpPr/>
          <p:nvPr/>
        </p:nvSpPr>
        <p:spPr bwMode="auto">
          <a:xfrm>
            <a:off x="5826130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11288" y="1422383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754296" y="1429365"/>
            <a:ext cx="78581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endParaRPr lang="ru-RU" sz="28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11618" y="1422383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397502" y="1422383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11288" y="2208201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25734" y="2208201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68742" y="2208201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68940" y="2208201"/>
            <a:ext cx="571504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11288" y="2994019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825734" y="2994019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40180" y="2994019"/>
            <a:ext cx="428628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397502" y="2994019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611288" y="3779837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97172" y="3779837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040180" y="3779837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7502" y="3779837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63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611288" y="4644075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97172" y="4637093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040180" y="4644075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468940" y="4565655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682726" y="5429893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825734" y="5429893"/>
            <a:ext cx="64294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111618" y="5422911"/>
            <a:ext cx="500066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397502" y="5358455"/>
            <a:ext cx="714380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66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3" name="Группа 92"/>
          <p:cNvGrpSpPr/>
          <p:nvPr/>
        </p:nvGrpSpPr>
        <p:grpSpPr>
          <a:xfrm>
            <a:off x="825470" y="6280167"/>
            <a:ext cx="928694" cy="500066"/>
            <a:chOff x="825470" y="6280167"/>
            <a:chExt cx="928694" cy="500066"/>
          </a:xfrm>
        </p:grpSpPr>
        <p:sp>
          <p:nvSpPr>
            <p:cNvPr id="34" name="Прямоугольник 33"/>
            <p:cNvSpPr/>
            <p:nvPr/>
          </p:nvSpPr>
          <p:spPr bwMode="auto">
            <a:xfrm>
              <a:off x="825470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68346" y="6280167"/>
              <a:ext cx="642942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182660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grpSp>
        <p:nvGrpSpPr>
          <p:cNvPr id="94" name="Группа 93"/>
          <p:cNvGrpSpPr/>
          <p:nvPr/>
        </p:nvGrpSpPr>
        <p:grpSpPr>
          <a:xfrm>
            <a:off x="1825602" y="6280167"/>
            <a:ext cx="928694" cy="500066"/>
            <a:chOff x="1825602" y="6280167"/>
            <a:chExt cx="928694" cy="500066"/>
          </a:xfrm>
        </p:grpSpPr>
        <p:sp>
          <p:nvSpPr>
            <p:cNvPr id="35" name="Прямоугольник 34"/>
            <p:cNvSpPr/>
            <p:nvPr/>
          </p:nvSpPr>
          <p:spPr bwMode="auto">
            <a:xfrm>
              <a:off x="1825602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111354" y="6280167"/>
              <a:ext cx="571504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111354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grpSp>
        <p:nvGrpSpPr>
          <p:cNvPr id="95" name="Группа 94"/>
          <p:cNvGrpSpPr/>
          <p:nvPr/>
        </p:nvGrpSpPr>
        <p:grpSpPr>
          <a:xfrm>
            <a:off x="2825734" y="6280167"/>
            <a:ext cx="928694" cy="500066"/>
            <a:chOff x="2825734" y="6280167"/>
            <a:chExt cx="928694" cy="500066"/>
          </a:xfrm>
        </p:grpSpPr>
        <p:sp>
          <p:nvSpPr>
            <p:cNvPr id="36" name="Прямоугольник 35"/>
            <p:cNvSpPr/>
            <p:nvPr/>
          </p:nvSpPr>
          <p:spPr bwMode="auto">
            <a:xfrm>
              <a:off x="2825734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897172" y="6280167"/>
              <a:ext cx="642942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66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968610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Ь</a:t>
            </a:r>
            <a:endParaRPr lang="ru-RU" sz="3200" dirty="0"/>
          </a:p>
        </p:txBody>
      </p:sp>
      <p:grpSp>
        <p:nvGrpSpPr>
          <p:cNvPr id="96" name="Группа 95"/>
          <p:cNvGrpSpPr/>
          <p:nvPr/>
        </p:nvGrpSpPr>
        <p:grpSpPr>
          <a:xfrm>
            <a:off x="3825866" y="6280167"/>
            <a:ext cx="928694" cy="500066"/>
            <a:chOff x="3825866" y="6280167"/>
            <a:chExt cx="928694" cy="500066"/>
          </a:xfrm>
        </p:grpSpPr>
        <p:sp>
          <p:nvSpPr>
            <p:cNvPr id="37" name="Прямоугольник 36"/>
            <p:cNvSpPr/>
            <p:nvPr/>
          </p:nvSpPr>
          <p:spPr bwMode="auto">
            <a:xfrm>
              <a:off x="3825866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968742" y="6280167"/>
              <a:ext cx="714380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040180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</a:t>
            </a:r>
            <a:endParaRPr lang="ru-RU" sz="3200" dirty="0"/>
          </a:p>
        </p:txBody>
      </p:sp>
      <p:grpSp>
        <p:nvGrpSpPr>
          <p:cNvPr id="97" name="Группа 96"/>
          <p:cNvGrpSpPr/>
          <p:nvPr/>
        </p:nvGrpSpPr>
        <p:grpSpPr>
          <a:xfrm>
            <a:off x="4825998" y="6280167"/>
            <a:ext cx="928694" cy="500066"/>
            <a:chOff x="4825998" y="6280167"/>
            <a:chExt cx="928694" cy="500066"/>
          </a:xfrm>
        </p:grpSpPr>
        <p:sp>
          <p:nvSpPr>
            <p:cNvPr id="38" name="Прямоугольник 37"/>
            <p:cNvSpPr/>
            <p:nvPr/>
          </p:nvSpPr>
          <p:spPr bwMode="auto">
            <a:xfrm>
              <a:off x="4825998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897436" y="6280167"/>
              <a:ext cx="714380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63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4968874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826130" y="6280167"/>
            <a:ext cx="928694" cy="500066"/>
            <a:chOff x="5826130" y="6280167"/>
            <a:chExt cx="928694" cy="500066"/>
          </a:xfrm>
        </p:grpSpPr>
        <p:sp>
          <p:nvSpPr>
            <p:cNvPr id="39" name="Прямоугольник 38"/>
            <p:cNvSpPr/>
            <p:nvPr/>
          </p:nvSpPr>
          <p:spPr bwMode="auto">
            <a:xfrm>
              <a:off x="5826130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040444" y="6280167"/>
              <a:ext cx="642942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5969006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</a:t>
            </a:r>
            <a:endParaRPr lang="ru-RU" sz="3200" dirty="0"/>
          </a:p>
        </p:txBody>
      </p:sp>
      <p:sp>
        <p:nvSpPr>
          <p:cNvPr id="90" name="Прямоугольник 89"/>
          <p:cNvSpPr/>
          <p:nvPr/>
        </p:nvSpPr>
        <p:spPr bwMode="auto">
          <a:xfrm>
            <a:off x="6826262" y="6851671"/>
            <a:ext cx="92869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6826262" y="6280167"/>
            <a:ext cx="928694" cy="500066"/>
            <a:chOff x="6826262" y="6280167"/>
            <a:chExt cx="928694" cy="500066"/>
          </a:xfrm>
        </p:grpSpPr>
        <p:sp>
          <p:nvSpPr>
            <p:cNvPr id="89" name="Прямоугольник 88"/>
            <p:cNvSpPr/>
            <p:nvPr/>
          </p:nvSpPr>
          <p:spPr bwMode="auto">
            <a:xfrm>
              <a:off x="6826262" y="6280167"/>
              <a:ext cx="928694" cy="50006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969138" y="6280167"/>
              <a:ext cx="642942" cy="493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</a:t>
              </a:r>
              <a:endPara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6969138" y="6780233"/>
            <a:ext cx="50006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</a:t>
            </a:r>
            <a:endParaRPr lang="ru-RU" sz="3200" dirty="0"/>
          </a:p>
        </p:txBody>
      </p:sp>
      <p:pic>
        <p:nvPicPr>
          <p:cNvPr id="33" name="Рисунок 32" descr="16300529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1816" y="2226559"/>
            <a:ext cx="4071966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8" grpId="0"/>
      <p:bldP spid="80" grpId="0"/>
      <p:bldP spid="82" grpId="0"/>
      <p:bldP spid="84" grpId="0"/>
      <p:bldP spid="86" grpId="0"/>
      <p:bldP spid="88" grpId="0"/>
      <p:bldP spid="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3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16200000">
            <a:off x="3736565" y="-560019"/>
            <a:ext cx="2571769" cy="95369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39850" y="350813"/>
            <a:ext cx="7072362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две одинаковые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орбитальные станции.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718" y="1350945"/>
            <a:ext cx="242669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C00000"/>
                </a:solidFill>
                <a:effectLst/>
              </a:rPr>
              <a:t>Ответ:</a:t>
            </a:r>
            <a:endParaRPr lang="ru-RU" sz="5400" b="1" cap="none" spc="0" dirty="0">
              <a:ln w="50800"/>
              <a:solidFill>
                <a:srgbClr val="C00000"/>
              </a:solidFill>
              <a:effectLst/>
            </a:endParaRPr>
          </a:p>
        </p:txBody>
      </p:sp>
      <p:sp>
        <p:nvSpPr>
          <p:cNvPr id="11" name="Стрелка вниз 10"/>
          <p:cNvSpPr/>
          <p:nvPr/>
        </p:nvSpPr>
        <p:spPr bwMode="auto">
          <a:xfrm>
            <a:off x="3968742" y="1993887"/>
            <a:ext cx="357190" cy="928694"/>
          </a:xfrm>
          <a:prstGeom prst="downArrow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2" name="Стрелка вниз 11"/>
          <p:cNvSpPr/>
          <p:nvPr/>
        </p:nvSpPr>
        <p:spPr bwMode="auto">
          <a:xfrm>
            <a:off x="8683650" y="2065325"/>
            <a:ext cx="357190" cy="928694"/>
          </a:xfrm>
          <a:prstGeom prst="downArrow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79441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11948" y="2279639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54824" y="5637225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6196" y="1636697"/>
            <a:ext cx="3500462" cy="493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Многоугольник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6611948" y="3136895"/>
            <a:ext cx="928694" cy="857256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8" name="Трапеция 17"/>
          <p:cNvSpPr/>
          <p:nvPr/>
        </p:nvSpPr>
        <p:spPr bwMode="auto">
          <a:xfrm>
            <a:off x="8112146" y="3279771"/>
            <a:ext cx="1571636" cy="857256"/>
          </a:xfrm>
          <a:prstGeom prst="trapezoid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9" name="Параллелограмм 18"/>
          <p:cNvSpPr/>
          <p:nvPr/>
        </p:nvSpPr>
        <p:spPr bwMode="auto">
          <a:xfrm>
            <a:off x="6469072" y="4208465"/>
            <a:ext cx="1357322" cy="1214446"/>
          </a:xfrm>
          <a:prstGeom prst="parallelogram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8040708" y="4637093"/>
            <a:ext cx="1643074" cy="785818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79441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11948" y="2279639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54824" y="5637225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3320" y="1422383"/>
            <a:ext cx="350046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Группа цифр в записи числа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" name="Рисунок 35" descr="1601363-28cb0d63121fbba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3188" y="3351209"/>
            <a:ext cx="4572000" cy="203835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79441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69138" y="3708399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3320" y="1422383"/>
            <a:ext cx="3500462" cy="129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Наименьшее трёхзначное число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25668" y="57086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25668" y="520859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79441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40576" y="4494217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3320" y="1422383"/>
            <a:ext cx="350046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Геометрическая фигура.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25668" y="57086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25668" y="520859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11948" y="2279639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6826262" y="3208333"/>
            <a:ext cx="2143140" cy="785818"/>
            <a:chOff x="6826262" y="3208333"/>
            <a:chExt cx="2143140" cy="785818"/>
          </a:xfrm>
        </p:grpSpPr>
        <p:cxnSp>
          <p:nvCxnSpPr>
            <p:cNvPr id="44" name="Прямая соединительная линия 43"/>
            <p:cNvCxnSpPr/>
            <p:nvPr/>
          </p:nvCxnSpPr>
          <p:spPr bwMode="auto">
            <a:xfrm>
              <a:off x="6897700" y="3279771"/>
              <a:ext cx="2000264" cy="642942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Блок-схема: узел 44"/>
            <p:cNvSpPr/>
            <p:nvPr/>
          </p:nvSpPr>
          <p:spPr bwMode="auto">
            <a:xfrm>
              <a:off x="6826262" y="3208333"/>
              <a:ext cx="142876" cy="142876"/>
            </a:xfrm>
            <a:prstGeom prst="flowChartConnector">
              <a:avLst/>
            </a:prstGeom>
            <a:solidFill>
              <a:srgbClr val="FFFF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  <p:sp>
          <p:nvSpPr>
            <p:cNvPr id="46" name="Блок-схема: узел 45"/>
            <p:cNvSpPr/>
            <p:nvPr/>
          </p:nvSpPr>
          <p:spPr bwMode="auto">
            <a:xfrm>
              <a:off x="8826526" y="3851275"/>
              <a:ext cx="142876" cy="142876"/>
            </a:xfrm>
            <a:prstGeom prst="flowChartConnector">
              <a:avLst/>
            </a:prstGeom>
            <a:solidFill>
              <a:srgbClr val="FFFF00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  <a:cs typeface="MS Gothic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325668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5734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25800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25800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2580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723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182528" y="150838"/>
            <a:ext cx="9715568" cy="7272337"/>
          </a:xfrm>
          <a:prstGeom prst="roundRect">
            <a:avLst>
              <a:gd name="adj" fmla="val 15445"/>
            </a:avLst>
          </a:prstGeom>
          <a:solidFill>
            <a:srgbClr val="99CCFF">
              <a:alpha val="89999"/>
            </a:srgb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0" y="0"/>
            <a:ext cx="1214446" cy="1205104"/>
            <a:chOff x="0" y="0"/>
            <a:chExt cx="1214446" cy="1205104"/>
          </a:xfrm>
        </p:grpSpPr>
        <p:pic>
          <p:nvPicPr>
            <p:cNvPr id="3" name="Рисунок 2" descr="alien_spaceship_icon-999px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214446" cy="1205104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11090" y="136499"/>
              <a:ext cx="984565" cy="6647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№</a:t>
              </a:r>
              <a:r>
                <a:rPr lang="ru-RU" sz="40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4</a:t>
              </a:r>
              <a:endParaRPr lang="ru-RU" sz="40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7" name="Рисунок 6" descr="сканирование000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 rot="5400000">
            <a:off x="-537462" y="834721"/>
            <a:ext cx="7379882" cy="59399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5998" y="207937"/>
            <a:ext cx="3000396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ЧАЙНВОРД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102995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9040840" y="6494481"/>
            <a:ext cx="714380" cy="128588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683386" y="708003"/>
            <a:ext cx="2356734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40576" y="4494217"/>
            <a:ext cx="1706879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130" y="1350945"/>
            <a:ext cx="400052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5.Прямоугольник с равными сторонами.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404" y="420846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04" y="363696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966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2528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966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4032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4098" y="21367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25536" y="26368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6974" y="31368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5536" y="362928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5536" y="413702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25536" y="4700854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25536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5536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25536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25536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25602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25668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566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25668" y="5708663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25668" y="5208597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11948" y="2329222"/>
            <a:ext cx="2865721" cy="6647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Подсказка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25668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5734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25800" y="4708531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25800" y="5200920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2580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7238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7254890" y="3136895"/>
            <a:ext cx="1428760" cy="135732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97238" y="6701118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97304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397370" y="6708795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97370" y="620872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97370" y="5700986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97370" y="5214139"/>
            <a:ext cx="428628" cy="722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/>
      <p:bldP spid="47" grpId="0" animBg="1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MS Gothic"/>
      </a:majorFont>
      <a:minorFont>
        <a:latin typeface="Arial"/>
        <a:ea typeface="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749</Words>
  <PresentationFormat>Произвольный</PresentationFormat>
  <Paragraphs>419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космической орбите</dc:title>
  <dc:subject>Внеурочная деятельность "Математическая шкатулка" 3 класс</dc:subject>
  <dc:creator>corowina</dc:creator>
  <cp:lastModifiedBy>Admin</cp:lastModifiedBy>
  <cp:revision>40</cp:revision>
  <cp:lastPrinted>1601-01-01T00:00:00Z</cp:lastPrinted>
  <dcterms:created xsi:type="dcterms:W3CDTF">2011-02-28T15:06:39Z</dcterms:created>
  <dcterms:modified xsi:type="dcterms:W3CDTF">2015-08-22T15:54:11Z</dcterms:modified>
</cp:coreProperties>
</file>