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58" r:id="rId5"/>
    <p:sldId id="259"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10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892AF7F-1760-44CD-ADA3-436865B57B0C}"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3735922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892AF7F-1760-44CD-ADA3-436865B57B0C}"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197959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892AF7F-1760-44CD-ADA3-436865B57B0C}"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1614292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892AF7F-1760-44CD-ADA3-436865B57B0C}"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3068170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892AF7F-1760-44CD-ADA3-436865B57B0C}"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3435178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892AF7F-1760-44CD-ADA3-436865B57B0C}" type="datetimeFigureOut">
              <a:rPr lang="ru-RU" smtClean="0"/>
              <a:t>21.04.2020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3239394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892AF7F-1760-44CD-ADA3-436865B57B0C}" type="datetimeFigureOut">
              <a:rPr lang="ru-RU" smtClean="0"/>
              <a:t>21.04.2020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1748486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892AF7F-1760-44CD-ADA3-436865B57B0C}" type="datetimeFigureOut">
              <a:rPr lang="ru-RU" smtClean="0"/>
              <a:t>21.04.2020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1183636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892AF7F-1760-44CD-ADA3-436865B57B0C}" type="datetimeFigureOut">
              <a:rPr lang="ru-RU" smtClean="0"/>
              <a:t>21.04.2020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126423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892AF7F-1760-44CD-ADA3-436865B57B0C}" type="datetimeFigureOut">
              <a:rPr lang="ru-RU" smtClean="0"/>
              <a:t>21.04.2020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2228320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892AF7F-1760-44CD-ADA3-436865B57B0C}" type="datetimeFigureOut">
              <a:rPr lang="ru-RU" smtClean="0"/>
              <a:t>21.04.2020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38E35C-D79E-4332-90DA-043A612FA9CF}" type="slidenum">
              <a:rPr lang="ru-RU" smtClean="0"/>
              <a:t>‹#›</a:t>
            </a:fld>
            <a:endParaRPr lang="ru-RU"/>
          </a:p>
        </p:txBody>
      </p:sp>
    </p:spTree>
    <p:extLst>
      <p:ext uri="{BB962C8B-B14F-4D97-AF65-F5344CB8AC3E}">
        <p14:creationId xmlns:p14="http://schemas.microsoft.com/office/powerpoint/2010/main" val="2174989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92AF7F-1760-44CD-ADA3-436865B57B0C}" type="datetimeFigureOut">
              <a:rPr lang="ru-RU" smtClean="0"/>
              <a:t>21.04.2020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8E35C-D79E-4332-90DA-043A612FA9CF}" type="slidenum">
              <a:rPr lang="ru-RU" smtClean="0"/>
              <a:t>‹#›</a:t>
            </a:fld>
            <a:endParaRPr lang="ru-RU"/>
          </a:p>
        </p:txBody>
      </p:sp>
    </p:spTree>
    <p:extLst>
      <p:ext uri="{BB962C8B-B14F-4D97-AF65-F5344CB8AC3E}">
        <p14:creationId xmlns:p14="http://schemas.microsoft.com/office/powerpoint/2010/main" val="2361854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879476"/>
          </a:xfrm>
        </p:spPr>
        <p:txBody>
          <a:bodyPr>
            <a:normAutofit fontScale="90000"/>
          </a:bodyPr>
          <a:lstStyle/>
          <a:p>
            <a:r>
              <a:rPr lang="ru-RU" dirty="0" smtClean="0"/>
              <a:t>Иудаизм и культура.</a:t>
            </a:r>
            <a:endParaRPr lang="ru-RU" dirty="0"/>
          </a:p>
        </p:txBody>
      </p:sp>
      <p:sp>
        <p:nvSpPr>
          <p:cNvPr id="3" name="Подзаголовок 2"/>
          <p:cNvSpPr>
            <a:spLocks noGrp="1"/>
          </p:cNvSpPr>
          <p:nvPr>
            <p:ph type="subTitle" idx="1"/>
          </p:nvPr>
        </p:nvSpPr>
        <p:spPr/>
        <p:txBody>
          <a:bodyPr/>
          <a:lstStyle/>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4631" y="2188550"/>
            <a:ext cx="4482737" cy="4482737"/>
          </a:xfrm>
          <a:prstGeom prst="rect">
            <a:avLst/>
          </a:prstGeom>
        </p:spPr>
      </p:pic>
    </p:spTree>
    <p:extLst>
      <p:ext uri="{BB962C8B-B14F-4D97-AF65-F5344CB8AC3E}">
        <p14:creationId xmlns:p14="http://schemas.microsoft.com/office/powerpoint/2010/main" val="245853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smtClean="0">
                <a:latin typeface="Times New Roman" panose="02020603050405020304" pitchFamily="18" charset="0"/>
                <a:cs typeface="Times New Roman" panose="02020603050405020304" pitchFamily="18" charset="0"/>
              </a:rPr>
              <a:t>Дочь фараона вышла на реку и увидела корзинку. Принцесса заглянула внутрь и поразилась красоте ребенка. Она сжалилась над ним и решила взять его себе на воспитание.</a:t>
            </a:r>
            <a:endParaRPr lang="ru-RU" sz="36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10049" y="2079624"/>
            <a:ext cx="6029326" cy="4521995"/>
          </a:xfrm>
        </p:spPr>
      </p:pic>
    </p:spTree>
    <p:extLst>
      <p:ext uri="{BB962C8B-B14F-4D97-AF65-F5344CB8AC3E}">
        <p14:creationId xmlns:p14="http://schemas.microsoft.com/office/powerpoint/2010/main" val="4202038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Когда Моисей вырос, он занял видное положение в египетском обществе.</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4457" y="1690688"/>
            <a:ext cx="7063317" cy="5297488"/>
          </a:xfrm>
        </p:spPr>
      </p:pic>
    </p:spTree>
    <p:extLst>
      <p:ext uri="{BB962C8B-B14F-4D97-AF65-F5344CB8AC3E}">
        <p14:creationId xmlns:p14="http://schemas.microsoft.com/office/powerpoint/2010/main" val="379039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638175"/>
            <a:ext cx="10515600" cy="1052513"/>
          </a:xfrm>
        </p:spPr>
        <p:txBody>
          <a:bodyPr>
            <a:normAutofit fontScale="90000"/>
          </a:bodyPr>
          <a:lstStyle/>
          <a:p>
            <a:pPr algn="ctr"/>
            <a:r>
              <a:rPr lang="ru-RU" dirty="0" smtClean="0">
                <a:latin typeface="Times New Roman" panose="02020603050405020304" pitchFamily="18" charset="0"/>
                <a:cs typeface="Times New Roman" panose="02020603050405020304" pitchFamily="18" charset="0"/>
              </a:rPr>
              <a:t>В будущем ему суждено было стать величайшим пророком еврейского народа, который вывел его из египетского плена и получил от Бога скрижали завета.</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90308" y="2406650"/>
            <a:ext cx="5801784" cy="4351338"/>
          </a:xfrm>
        </p:spPr>
      </p:pic>
    </p:spTree>
    <p:extLst>
      <p:ext uri="{BB962C8B-B14F-4D97-AF65-F5344CB8AC3E}">
        <p14:creationId xmlns:p14="http://schemas.microsoft.com/office/powerpoint/2010/main" val="554504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Тора-Пятикнижие Моисея.</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24150" y="1472406"/>
            <a:ext cx="6572250" cy="4704557"/>
          </a:xfrm>
        </p:spPr>
      </p:pic>
    </p:spTree>
    <p:extLst>
      <p:ext uri="{BB962C8B-B14F-4D97-AF65-F5344CB8AC3E}">
        <p14:creationId xmlns:p14="http://schemas.microsoft.com/office/powerpoint/2010/main" val="2029261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Главной жизненной задачей иудея является изучение Торы.</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48209" y="1825625"/>
            <a:ext cx="3095582" cy="4351338"/>
          </a:xfrm>
        </p:spPr>
      </p:pic>
    </p:spTree>
    <p:extLst>
      <p:ext uri="{BB962C8B-B14F-4D97-AF65-F5344CB8AC3E}">
        <p14:creationId xmlns:p14="http://schemas.microsoft.com/office/powerpoint/2010/main" val="3965330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629138"/>
          </a:xfrm>
        </p:spPr>
        <p:txBody>
          <a:bodyPr>
            <a:normAutofit fontScale="90000"/>
          </a:bodyPr>
          <a:lstStyle/>
          <a:p>
            <a:r>
              <a:rPr lang="ru-RU" dirty="0" smtClean="0"/>
              <a:t>Каждый человек, принадлежащий к еврейской культуре, должен хорошо знать эту священную книгу.</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0331" y="1825625"/>
            <a:ext cx="4351338" cy="4351338"/>
          </a:xfrm>
        </p:spPr>
      </p:pic>
    </p:spTree>
    <p:extLst>
      <p:ext uri="{BB962C8B-B14F-4D97-AF65-F5344CB8AC3E}">
        <p14:creationId xmlns:p14="http://schemas.microsoft.com/office/powerpoint/2010/main" val="3977580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317115"/>
          </a:xfrm>
        </p:spPr>
        <p:txBody>
          <a:bodyPr>
            <a:normAutofit fontScale="90000"/>
          </a:bodyPr>
          <a:lstStyle/>
          <a:p>
            <a:r>
              <a:rPr lang="ru-RU" dirty="0" smtClean="0"/>
              <a:t>Слово «Тора»-переводится как «учение», «указание». Тора-это пять первых книг Ветхого Завета, которые записаны Моисеем со слов Всевышнего на горе </a:t>
            </a:r>
            <a:r>
              <a:rPr lang="ru-RU" b="1" dirty="0" err="1" smtClean="0"/>
              <a:t>Синай</a:t>
            </a:r>
            <a:r>
              <a:rPr lang="ru-RU" dirty="0" smtClean="0"/>
              <a:t>. </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62697" y="2908586"/>
            <a:ext cx="2751691" cy="3674046"/>
          </a:xfrm>
        </p:spPr>
      </p:pic>
    </p:spTree>
    <p:extLst>
      <p:ext uri="{BB962C8B-B14F-4D97-AF65-F5344CB8AC3E}">
        <p14:creationId xmlns:p14="http://schemas.microsoft.com/office/powerpoint/2010/main" val="3075651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604498"/>
          </a:xfrm>
        </p:spPr>
        <p:txBody>
          <a:bodyPr>
            <a:normAutofit fontScale="90000"/>
          </a:bodyPr>
          <a:lstStyle/>
          <a:p>
            <a:r>
              <a:rPr lang="ru-RU" dirty="0" smtClean="0"/>
              <a:t>Книги Торы повествуют о Сотворении мира и человека, приводят родословную еврейского народа, законы, по которым должны жить евреи. Евреи называют Тору- «дорогой жизни».</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04160" y="2843053"/>
            <a:ext cx="6563522" cy="3949633"/>
          </a:xfrm>
        </p:spPr>
      </p:pic>
    </p:spTree>
    <p:extLst>
      <p:ext uri="{BB962C8B-B14F-4D97-AF65-F5344CB8AC3E}">
        <p14:creationId xmlns:p14="http://schemas.microsoft.com/office/powerpoint/2010/main" val="1226700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Каждый еврей должен иметь не только свиток Торы, но и вести свою лепту в ее написание. </a:t>
            </a:r>
            <a:endParaRPr lang="ru-RU" dirty="0"/>
          </a:p>
        </p:txBody>
      </p:sp>
      <p:sp>
        <p:nvSpPr>
          <p:cNvPr id="3" name="Объект 2"/>
          <p:cNvSpPr>
            <a:spLocks noGrp="1"/>
          </p:cNvSpPr>
          <p:nvPr>
            <p:ph idx="1"/>
          </p:nvPr>
        </p:nvSpPr>
        <p:spPr/>
        <p:txBody>
          <a:bodyPr/>
          <a:lstStyle/>
          <a:p>
            <a:r>
              <a:rPr lang="ru-RU" dirty="0" smtClean="0"/>
              <a:t>Обычно это происходит так: человек заказывает у писца свиток Торы. Писец пишет первый и последний параграфы в свитке только контуром, а работу завершает будущий хозяин Торы.  Он удостаивается чести обвести буквы.</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9077" y="3178629"/>
            <a:ext cx="2697247" cy="3679371"/>
          </a:xfrm>
          <a:prstGeom prst="rect">
            <a:avLst/>
          </a:prstGeom>
        </p:spPr>
      </p:pic>
    </p:spTree>
    <p:extLst>
      <p:ext uri="{BB962C8B-B14F-4D97-AF65-F5344CB8AC3E}">
        <p14:creationId xmlns:p14="http://schemas.microsoft.com/office/powerpoint/2010/main" val="1356539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Очень интересны правила обращения со священной книгой.</a:t>
            </a:r>
            <a:endParaRPr lang="ru-RU" dirty="0"/>
          </a:p>
        </p:txBody>
      </p:sp>
      <p:sp>
        <p:nvSpPr>
          <p:cNvPr id="3" name="Объект 2"/>
          <p:cNvSpPr>
            <a:spLocks noGrp="1"/>
          </p:cNvSpPr>
          <p:nvPr>
            <p:ph idx="1"/>
          </p:nvPr>
        </p:nvSpPr>
        <p:spPr/>
        <p:txBody>
          <a:bodyPr/>
          <a:lstStyle/>
          <a:p>
            <a:r>
              <a:rPr lang="ru-RU" dirty="0" smtClean="0"/>
              <a:t>Продать Тору можно в крайнем случае: если спасаешь пленного, не имеешь средств на женитьбу или учебу. Если свиток случайно упал на пол, еврей обязан поститься на  протяжении всего этого дня. «Даже под страхом смерти мы не можем прекратить изучать Тору»-считают евреи.</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9537" y="3544389"/>
            <a:ext cx="2996089" cy="3043646"/>
          </a:xfrm>
          <a:prstGeom prst="rect">
            <a:avLst/>
          </a:prstGeom>
        </p:spPr>
      </p:pic>
    </p:spTree>
    <p:extLst>
      <p:ext uri="{BB962C8B-B14F-4D97-AF65-F5344CB8AC3E}">
        <p14:creationId xmlns:p14="http://schemas.microsoft.com/office/powerpoint/2010/main" val="3626589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41103"/>
            <a:ext cx="9089195" cy="6816897"/>
          </a:xfrm>
        </p:spPr>
      </p:pic>
    </p:spTree>
    <p:extLst>
      <p:ext uri="{BB962C8B-B14F-4D97-AF65-F5344CB8AC3E}">
        <p14:creationId xmlns:p14="http://schemas.microsoft.com/office/powerpoint/2010/main" val="22178635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anose="02020603050405020304" pitchFamily="18" charset="0"/>
                <a:cs typeface="Times New Roman" panose="02020603050405020304" pitchFamily="18" charset="0"/>
              </a:rPr>
              <a:t>Дом окнами на Восток.</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buNone/>
            </a:pPr>
            <a:r>
              <a:rPr lang="ru-RU" dirty="0" smtClean="0"/>
              <a:t>Куда идет иудей. Если хочет почитать книгу? А решить какой-то спор с соседом? А получить образование? А помолиться?</a:t>
            </a:r>
          </a:p>
          <a:p>
            <a:pPr marL="0" indent="0">
              <a:buNone/>
            </a:pPr>
            <a:r>
              <a:rPr lang="ru-RU" dirty="0" smtClean="0"/>
              <a:t>Синагога-дом. В котором евреи могут решить свои проблемы.</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9850" y="3321594"/>
            <a:ext cx="4664529" cy="3109686"/>
          </a:xfrm>
          <a:prstGeom prst="rect">
            <a:avLst/>
          </a:prstGeom>
        </p:spPr>
      </p:pic>
    </p:spTree>
    <p:extLst>
      <p:ext uri="{BB962C8B-B14F-4D97-AF65-F5344CB8AC3E}">
        <p14:creationId xmlns:p14="http://schemas.microsoft.com/office/powerpoint/2010/main" val="696208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anose="02020603050405020304" pitchFamily="18" charset="0"/>
                <a:cs typeface="Times New Roman" panose="02020603050405020304" pitchFamily="18" charset="0"/>
              </a:rPr>
              <a:t>Синагога.</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ru-RU" dirty="0" smtClean="0"/>
              <a:t>Евреи считают, что их народ-одна большая семья, а синагога – родительский дом, в котором чувствуют себя уютно и  в безопасности.</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1074" y="2759567"/>
            <a:ext cx="5278285" cy="4098433"/>
          </a:xfrm>
          <a:prstGeom prst="rect">
            <a:avLst/>
          </a:prstGeom>
        </p:spPr>
      </p:pic>
    </p:spTree>
    <p:extLst>
      <p:ext uri="{BB962C8B-B14F-4D97-AF65-F5344CB8AC3E}">
        <p14:creationId xmlns:p14="http://schemas.microsoft.com/office/powerpoint/2010/main" val="2783971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anose="02020603050405020304" pitchFamily="18" charset="0"/>
                <a:cs typeface="Times New Roman" panose="02020603050405020304" pitchFamily="18" charset="0"/>
              </a:rPr>
              <a:t>Синагога.</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ru-RU" dirty="0" smtClean="0"/>
              <a:t>В синагоге учатся читать и понимать Тору.</a:t>
            </a:r>
          </a:p>
          <a:p>
            <a:r>
              <a:rPr lang="ru-RU" dirty="0" smtClean="0"/>
              <a:t>Главная стена Синагоги смотрит на Восток, то есть на Иерусалим.</a:t>
            </a:r>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54828" y="2896910"/>
            <a:ext cx="4521926" cy="3661443"/>
          </a:xfrm>
          <a:prstGeom prst="rect">
            <a:avLst/>
          </a:prstGeom>
        </p:spPr>
      </p:pic>
    </p:spTree>
    <p:extLst>
      <p:ext uri="{BB962C8B-B14F-4D97-AF65-F5344CB8AC3E}">
        <p14:creationId xmlns:p14="http://schemas.microsoft.com/office/powerpoint/2010/main" val="2430797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39000"/>
            <a:ext cx="10515600" cy="1325563"/>
          </a:xfrm>
        </p:spPr>
        <p:txBody>
          <a:bodyPr/>
          <a:lstStyle/>
          <a:p>
            <a:pPr algn="ctr"/>
            <a:r>
              <a:rPr lang="ru-RU" dirty="0">
                <a:latin typeface="Times New Roman" panose="02020603050405020304" pitchFamily="18" charset="0"/>
                <a:cs typeface="Times New Roman" panose="02020603050405020304" pitchFamily="18" charset="0"/>
              </a:rPr>
              <a:t>Синагога.</a:t>
            </a:r>
            <a:endParaRPr lang="ru-RU" dirty="0"/>
          </a:p>
        </p:txBody>
      </p:sp>
      <p:sp>
        <p:nvSpPr>
          <p:cNvPr id="3" name="Объект 2"/>
          <p:cNvSpPr>
            <a:spLocks noGrp="1"/>
          </p:cNvSpPr>
          <p:nvPr>
            <p:ph idx="1"/>
          </p:nvPr>
        </p:nvSpPr>
        <p:spPr/>
        <p:txBody>
          <a:bodyPr/>
          <a:lstStyle/>
          <a:p>
            <a:r>
              <a:rPr lang="ru-RU" dirty="0" smtClean="0"/>
              <a:t>В большие окна непременно должно быть видно небо.</a:t>
            </a:r>
          </a:p>
          <a:p>
            <a:r>
              <a:rPr lang="ru-RU" dirty="0" smtClean="0"/>
              <a:t> В синагоге не увидишь изображений Бога, но обязательно есть каменная плита или бронзовая доска, на которой написаны заповеди, которые передал Бог Моисею.</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7862" y="3710454"/>
            <a:ext cx="4432663" cy="2895949"/>
          </a:xfrm>
          <a:prstGeom prst="rect">
            <a:avLst/>
          </a:prstGeom>
        </p:spPr>
      </p:pic>
    </p:spTree>
    <p:extLst>
      <p:ext uri="{BB962C8B-B14F-4D97-AF65-F5344CB8AC3E}">
        <p14:creationId xmlns:p14="http://schemas.microsoft.com/office/powerpoint/2010/main" val="4231479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latin typeface="Times New Roman" panose="02020603050405020304" pitchFamily="18" charset="0"/>
                <a:cs typeface="Times New Roman" panose="02020603050405020304" pitchFamily="18" charset="0"/>
              </a:rPr>
              <a:t>Синагога.</a:t>
            </a:r>
            <a:endParaRPr lang="ru-RU" dirty="0"/>
          </a:p>
        </p:txBody>
      </p:sp>
      <p:sp>
        <p:nvSpPr>
          <p:cNvPr id="3" name="Объект 2"/>
          <p:cNvSpPr>
            <a:spLocks noGrp="1"/>
          </p:cNvSpPr>
          <p:nvPr>
            <p:ph idx="1"/>
          </p:nvPr>
        </p:nvSpPr>
        <p:spPr/>
        <p:txBody>
          <a:bodyPr/>
          <a:lstStyle/>
          <a:p>
            <a:r>
              <a:rPr lang="ru-RU" dirty="0" smtClean="0"/>
              <a:t>Центральное место занимает возвышение, на которое кладут для чтения Тору.</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6239" y="2385059"/>
            <a:ext cx="4362995" cy="4329433"/>
          </a:xfrm>
          <a:prstGeom prst="rect">
            <a:avLst/>
          </a:prstGeom>
        </p:spPr>
      </p:pic>
    </p:spTree>
    <p:extLst>
      <p:ext uri="{BB962C8B-B14F-4D97-AF65-F5344CB8AC3E}">
        <p14:creationId xmlns:p14="http://schemas.microsoft.com/office/powerpoint/2010/main" val="196886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latin typeface="Times New Roman" panose="02020603050405020304" pitchFamily="18" charset="0"/>
                <a:cs typeface="Times New Roman" panose="02020603050405020304" pitchFamily="18" charset="0"/>
              </a:rPr>
              <a:t>Синагога.</a:t>
            </a:r>
            <a:endParaRPr lang="ru-RU" dirty="0"/>
          </a:p>
        </p:txBody>
      </p:sp>
      <p:sp>
        <p:nvSpPr>
          <p:cNvPr id="3" name="Объект 2"/>
          <p:cNvSpPr>
            <a:spLocks noGrp="1"/>
          </p:cNvSpPr>
          <p:nvPr>
            <p:ph idx="1"/>
          </p:nvPr>
        </p:nvSpPr>
        <p:spPr/>
        <p:txBody>
          <a:bodyPr/>
          <a:lstStyle/>
          <a:p>
            <a:r>
              <a:rPr lang="ru-RU" dirty="0" smtClean="0"/>
              <a:t>После разрушения Иерусалимского храма синагоги стали пристанищем всех евреев, иудеи их называют «малым святилищем».</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7911" y="2734492"/>
            <a:ext cx="6215566" cy="4556488"/>
          </a:xfrm>
          <a:prstGeom prst="rect">
            <a:avLst/>
          </a:prstGeom>
        </p:spPr>
      </p:pic>
    </p:spTree>
    <p:extLst>
      <p:ext uri="{BB962C8B-B14F-4D97-AF65-F5344CB8AC3E}">
        <p14:creationId xmlns:p14="http://schemas.microsoft.com/office/powerpoint/2010/main" val="11725916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3579858"/>
          </a:xfrm>
        </p:spPr>
        <p:txBody>
          <a:bodyPr>
            <a:normAutofit/>
          </a:bodyPr>
          <a:lstStyle/>
          <a:p>
            <a:r>
              <a:rPr lang="ru-RU" dirty="0" smtClean="0"/>
              <a:t>Строительство Иерусалимского храма относят к 10 веку до </a:t>
            </a:r>
            <a:r>
              <a:rPr lang="ru-RU" dirty="0" err="1" smtClean="0"/>
              <a:t>н.э</a:t>
            </a:r>
            <a:r>
              <a:rPr lang="ru-RU" dirty="0" smtClean="0"/>
              <a:t>, ко времени правления царя Соломона, о котором сказано в Ветхом Завете, что он был самым мудрейшим из людей.</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57555" y="3196917"/>
            <a:ext cx="4212913" cy="3162926"/>
          </a:xfrm>
        </p:spPr>
      </p:pic>
    </p:spTree>
    <p:extLst>
      <p:ext uri="{BB962C8B-B14F-4D97-AF65-F5344CB8AC3E}">
        <p14:creationId xmlns:p14="http://schemas.microsoft.com/office/powerpoint/2010/main" val="40255352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anose="02020603050405020304" pitchFamily="18" charset="0"/>
                <a:cs typeface="Times New Roman" panose="02020603050405020304" pitchFamily="18" charset="0"/>
              </a:rPr>
              <a:t>Храм Соломона располагается на горе  </a:t>
            </a:r>
            <a:r>
              <a:rPr lang="ru-RU" dirty="0" err="1" smtClean="0">
                <a:latin typeface="Times New Roman" panose="02020603050405020304" pitchFamily="18" charset="0"/>
                <a:cs typeface="Times New Roman" panose="02020603050405020304" pitchFamily="18" charset="0"/>
              </a:rPr>
              <a:t>Мориа</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59901" y="1825625"/>
            <a:ext cx="6272198" cy="4351338"/>
          </a:xfrm>
        </p:spPr>
      </p:pic>
    </p:spTree>
    <p:extLst>
      <p:ext uri="{BB962C8B-B14F-4D97-AF65-F5344CB8AC3E}">
        <p14:creationId xmlns:p14="http://schemas.microsoft.com/office/powerpoint/2010/main" val="32822125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 его строительстве использовали самые дорогие материалы: золото, серебро, слоновую кость, кипарис, масличное дерево…</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21000" y="1861344"/>
            <a:ext cx="6350000" cy="4279900"/>
          </a:xfrm>
        </p:spPr>
      </p:pic>
    </p:spTree>
    <p:extLst>
      <p:ext uri="{BB962C8B-B14F-4D97-AF65-F5344CB8AC3E}">
        <p14:creationId xmlns:p14="http://schemas.microsoft.com/office/powerpoint/2010/main" val="35589670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Сюда приходили, чтобы приблизиться к Богу и принести жертву, искупить свои грехи и поблагодарить Бога за радости жизни.</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71416" y="1825625"/>
            <a:ext cx="7049167" cy="4351338"/>
          </a:xfrm>
        </p:spPr>
      </p:pic>
    </p:spTree>
    <p:extLst>
      <p:ext uri="{BB962C8B-B14F-4D97-AF65-F5344CB8AC3E}">
        <p14:creationId xmlns:p14="http://schemas.microsoft.com/office/powerpoint/2010/main" val="3640937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027" y="331516"/>
            <a:ext cx="8657167" cy="6492875"/>
          </a:xfrm>
        </p:spPr>
      </p:pic>
    </p:spTree>
    <p:extLst>
      <p:ext uri="{BB962C8B-B14F-4D97-AF65-F5344CB8AC3E}">
        <p14:creationId xmlns:p14="http://schemas.microsoft.com/office/powerpoint/2010/main" val="27214066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Соломон полагал, что храм станет местом, куда евреи будут собираться на поклонение со всех концов Израиля.</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71138" y="1825625"/>
            <a:ext cx="7134167" cy="4836432"/>
          </a:xfrm>
        </p:spPr>
      </p:pic>
    </p:spTree>
    <p:extLst>
      <p:ext uri="{BB962C8B-B14F-4D97-AF65-F5344CB8AC3E}">
        <p14:creationId xmlns:p14="http://schemas.microsoft.com/office/powerpoint/2010/main" val="1930596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970258"/>
          </a:xfrm>
        </p:spPr>
        <p:txBody>
          <a:bodyPr>
            <a:normAutofit fontScale="90000"/>
          </a:bodyPr>
          <a:lstStyle/>
          <a:p>
            <a:r>
              <a:rPr lang="ru-RU" dirty="0" smtClean="0"/>
              <a:t>Храм был не только местом поклонения, здесь хранилась казна храма. Подарки царей и военачальников, находились склады зерна, продовольственные запасы. В храме проходили заседания суда, собрания граждан.</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57303" y="3335383"/>
            <a:ext cx="5016686" cy="2976567"/>
          </a:xfrm>
        </p:spPr>
      </p:pic>
    </p:spTree>
    <p:extLst>
      <p:ext uri="{BB962C8B-B14F-4D97-AF65-F5344CB8AC3E}">
        <p14:creationId xmlns:p14="http://schemas.microsoft.com/office/powerpoint/2010/main" val="2124566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199" y="365125"/>
            <a:ext cx="9763898" cy="6507377"/>
          </a:xfrm>
        </p:spPr>
      </p:pic>
    </p:spTree>
    <p:extLst>
      <p:ext uri="{BB962C8B-B14F-4D97-AF65-F5344CB8AC3E}">
        <p14:creationId xmlns:p14="http://schemas.microsoft.com/office/powerpoint/2010/main" val="4213627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anose="02020603050405020304" pitchFamily="18" charset="0"/>
                <a:cs typeface="Times New Roman" panose="02020603050405020304" pitchFamily="18" charset="0"/>
              </a:rPr>
              <a:t>В древние времена это была прекраснейшая и плодородная земля.</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ru-RU" dirty="0" smtClean="0"/>
              <a:t>Вот, что говорится о ней в одной из старинных книг:</a:t>
            </a:r>
          </a:p>
          <a:p>
            <a:pPr marL="0" indent="0">
              <a:buNone/>
            </a:pPr>
            <a:r>
              <a:rPr lang="ru-RU" dirty="0" smtClean="0"/>
              <a:t> «Плодородие в Палестине не было чрезвычайное: пшеницу , виноград, ячмень, рис и хлопок выращивали здесь в большом изобилии. Розы, лилии, нарциссы и другие благовонные цветы во множестве украшали собой цветущие нивы. Бальзамный кустарник, пальмы, гранаты, кедры росли в ней во всей красоте и великолепии».</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4935" y="4348625"/>
            <a:ext cx="2525305" cy="2509375"/>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0240" y="4348625"/>
            <a:ext cx="3037477" cy="2509375"/>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7717" y="4348623"/>
            <a:ext cx="3026229" cy="2509377"/>
          </a:xfrm>
          <a:prstGeom prst="rect">
            <a:avLst/>
          </a:prstGeom>
        </p:spPr>
      </p:pic>
    </p:spTree>
    <p:extLst>
      <p:ext uri="{BB962C8B-B14F-4D97-AF65-F5344CB8AC3E}">
        <p14:creationId xmlns:p14="http://schemas.microsoft.com/office/powerpoint/2010/main" val="3325816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75830"/>
            <a:ext cx="9245105" cy="6933829"/>
          </a:xfrm>
        </p:spPr>
      </p:pic>
    </p:spTree>
    <p:extLst>
      <p:ext uri="{BB962C8B-B14F-4D97-AF65-F5344CB8AC3E}">
        <p14:creationId xmlns:p14="http://schemas.microsoft.com/office/powerpoint/2010/main" val="3157963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600" dirty="0" smtClean="0">
                <a:latin typeface="Times New Roman" panose="02020603050405020304" pitchFamily="18" charset="0"/>
                <a:cs typeface="Times New Roman" panose="02020603050405020304" pitchFamily="18" charset="0"/>
              </a:rPr>
              <a:t>Моисей родился в еврейской семье в Египте, куда его народ вынужден был переселится из-за наступившего  в Палестине голода.</a:t>
            </a:r>
            <a:endParaRPr lang="ru-RU" sz="36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337384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120900"/>
          </a:xfrm>
        </p:spPr>
        <p:txBody>
          <a:bodyPr>
            <a:noAutofit/>
          </a:bodyPr>
          <a:lstStyle/>
          <a:p>
            <a:pPr algn="ctr"/>
            <a:r>
              <a:rPr lang="ru-RU" sz="4000" dirty="0" smtClean="0">
                <a:latin typeface="Times New Roman" panose="02020603050405020304" pitchFamily="18" charset="0"/>
                <a:cs typeface="Times New Roman" panose="02020603050405020304" pitchFamily="18" charset="0"/>
              </a:rPr>
              <a:t>Египетский фараон боялся, что еврейский народ по численности скоро превзойдет египтян, поэтому он приказал убивать каждого новорожденного еврейского мальчика.</a:t>
            </a:r>
            <a:endParaRPr lang="ru-RU" sz="40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48124" y="2637861"/>
            <a:ext cx="5315729" cy="3539101"/>
          </a:xfrm>
        </p:spPr>
      </p:pic>
    </p:spTree>
    <p:extLst>
      <p:ext uri="{BB962C8B-B14F-4D97-AF65-F5344CB8AC3E}">
        <p14:creationId xmlns:p14="http://schemas.microsoft.com/office/powerpoint/2010/main" val="3804535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Мать Моисея решила спасти новорожденного сына: она сплела корзинку из тростника, положила в нее ребенка и спустила на воду.</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1689" y="1825625"/>
            <a:ext cx="7088622" cy="4351338"/>
          </a:xfrm>
        </p:spPr>
      </p:pic>
    </p:spTree>
    <p:extLst>
      <p:ext uri="{BB962C8B-B14F-4D97-AF65-F5344CB8AC3E}">
        <p14:creationId xmlns:p14="http://schemas.microsoft.com/office/powerpoint/2010/main" val="193476567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696</Words>
  <Application>Microsoft Office PowerPoint</Application>
  <PresentationFormat>Широкоэкранный</PresentationFormat>
  <Paragraphs>40</Paragraphs>
  <Slides>31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31</vt:i4>
      </vt:variant>
    </vt:vector>
  </HeadingPairs>
  <TitlesOfParts>
    <vt:vector size="36" baseType="lpstr">
      <vt:lpstr>Arial</vt:lpstr>
      <vt:lpstr>Calibri</vt:lpstr>
      <vt:lpstr>Calibri Light</vt:lpstr>
      <vt:lpstr>Times New Roman</vt:lpstr>
      <vt:lpstr>Тема Office</vt:lpstr>
      <vt:lpstr>Иудаизм и культура.</vt:lpstr>
      <vt:lpstr>Презентация PowerPoint</vt:lpstr>
      <vt:lpstr>Презентация PowerPoint</vt:lpstr>
      <vt:lpstr>Презентация PowerPoint</vt:lpstr>
      <vt:lpstr>В древние времена это была прекраснейшая и плодородная земля.</vt:lpstr>
      <vt:lpstr>Презентация PowerPoint</vt:lpstr>
      <vt:lpstr>Моисей родился в еврейской семье в Египте, куда его народ вынужден был переселится из-за наступившего  в Палестине голода.</vt:lpstr>
      <vt:lpstr>Египетский фараон боялся, что еврейский народ по численности скоро превзойдет египтян, поэтому он приказал убивать каждого новорожденного еврейского мальчика.</vt:lpstr>
      <vt:lpstr>Мать Моисея решила спасти новорожденного сына: она сплела корзинку из тростника, положила в нее ребенка и спустила на воду.</vt:lpstr>
      <vt:lpstr>Дочь фараона вышла на реку и увидела корзинку. Принцесса заглянула внутрь и поразилась красоте ребенка. Она сжалилась над ним и решила взять его себе на воспитание.</vt:lpstr>
      <vt:lpstr>Когда Моисей вырос, он занял видное положение в египетском обществе.</vt:lpstr>
      <vt:lpstr>В будущем ему суждено было стать величайшим пророком еврейского народа, который вывел его из египетского плена и получил от Бога скрижали завета.</vt:lpstr>
      <vt:lpstr>Тора-Пятикнижие Моисея.</vt:lpstr>
      <vt:lpstr>Главной жизненной задачей иудея является изучение Торы.</vt:lpstr>
      <vt:lpstr>Каждый человек, принадлежащий к еврейской культуре, должен хорошо знать эту священную книгу.</vt:lpstr>
      <vt:lpstr>Слово «Тора»-переводится как «учение», «указание». Тора-это пять первых книг Ветхого Завета, которые записаны Моисеем со слов Всевышнего на горе Синай. </vt:lpstr>
      <vt:lpstr>Книги Торы повествуют о Сотворении мира и человека, приводят родословную еврейского народа, законы, по которым должны жить евреи. Евреи называют Тору- «дорогой жизни».</vt:lpstr>
      <vt:lpstr>Каждый еврей должен иметь не только свиток Торы, но и вести свою лепту в ее написание. </vt:lpstr>
      <vt:lpstr>Очень интересны правила обращения со священной книгой.</vt:lpstr>
      <vt:lpstr>Дом окнами на Восток.</vt:lpstr>
      <vt:lpstr>Синагога.</vt:lpstr>
      <vt:lpstr>Синагога.</vt:lpstr>
      <vt:lpstr>Синагога.</vt:lpstr>
      <vt:lpstr>Синагога.</vt:lpstr>
      <vt:lpstr>Синагога.</vt:lpstr>
      <vt:lpstr>Строительство Иерусалимского храма относят к 10 веку до н.э, ко времени правления царя Соломона, о котором сказано в Ветхом Завете, что он был самым мудрейшим из людей.</vt:lpstr>
      <vt:lpstr>Храм Соломона располагается на горе  Мориа.</vt:lpstr>
      <vt:lpstr>При его строительстве использовали самые дорогие материалы: золото, серебро, слоновую кость, кипарис, масличное дерево…</vt:lpstr>
      <vt:lpstr>Сюда приходили, чтобы приблизиться к Богу и принести жертву, искупить свои грехи и поблагодарить Бога за радости жизни.</vt:lpstr>
      <vt:lpstr>Соломон полагал, что храм станет местом, куда евреи будут собираться на поклонение со всех концов Израиля.</vt:lpstr>
      <vt:lpstr>Храм был не только местом поклонения, здесь хранилась казна храма. Подарки царей и военачальников, находились склады зерна, продовольственные запасы. В храме проходили заседания суда, собрания граждан.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teacher</dc:creator>
  <cp:lastModifiedBy>Admin</cp:lastModifiedBy>
  <cp:revision>24</cp:revision>
  <dcterms:created xsi:type="dcterms:W3CDTF">2018-03-02T09:33:54Z</dcterms:created>
  <dcterms:modified xsi:type="dcterms:W3CDTF">2020-04-21T18:26:42Z</dcterms:modified>
</cp:coreProperties>
</file>